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436" autoAdjust="0"/>
  </p:normalViewPr>
  <p:slideViewPr>
    <p:cSldViewPr snapToGrid="0">
      <p:cViewPr varScale="1">
        <p:scale>
          <a:sx n="119" d="100"/>
          <a:sy n="119" d="100"/>
        </p:scale>
        <p:origin x="64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2470e6a85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2470e6a85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f2470e6a85_2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f2470e6a85_2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f2470e6a85_2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f2470e6a85_2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f2470e6a85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f2470e6a85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f2470e6a85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f2470e6a85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f2470e6a85_2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f2470e6a85_2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f2470e6a85_2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f2470e6a85_2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f2470e6a85_2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1f2470e6a85_2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f2470e6a85_2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f2470e6a85_2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f2470e6a85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f2470e6a85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f2470e6a85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f2470e6a85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f2470e6a85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f2470e6a85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f2470e6a85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f2470e6a85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a:t>Utility maximizers: The analysis retains this notion</a:t>
            </a:r>
            <a:endParaRPr/>
          </a:p>
          <a:p>
            <a:pPr marL="0" lvl="0" indent="0" algn="l" rtl="0">
              <a:spcBef>
                <a:spcPts val="0"/>
              </a:spcBef>
              <a:spcAft>
                <a:spcPts val="0"/>
              </a:spcAft>
              <a:buNone/>
            </a:pPr>
            <a:endParaRPr/>
          </a:p>
          <a:p>
            <a:pPr marL="0" lvl="0" indent="0" algn="l" rtl="0">
              <a:spcBef>
                <a:spcPts val="0"/>
              </a:spcBef>
              <a:spcAft>
                <a:spcPts val="0"/>
              </a:spcAft>
              <a:buNone/>
            </a:pPr>
            <a:r>
              <a:rPr lang="ko"/>
              <a:t>Residule costs: the dollar equivalent of the reduction in welfare experienced by the principal due to the divergence between agent and principal.</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ko"/>
              <a:t>Agency costs also arise even when there is no agency relationship. e.g. cooperative project. → similar to “shirking” and “monitoring” from Alchain and Demsetx (1972)</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f2470e6a85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f2470e6a85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f2470e6a85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f2470e6a85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a:t>non-pecuniary utility: physical appointments of the office, attractiveness of the secretarial staff, level of employee discipline, charitable contributions, personal relations (love, respect) with employees, etc.</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f2470e6a85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f2470e6a85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a:t>induced change: like explained above, the owner will increase his non-pecuniary consumption when his ownership share is reduced.</a:t>
            </a:r>
            <a:endParaRPr/>
          </a:p>
          <a:p>
            <a:pPr marL="0" lvl="0" indent="0" algn="l" rtl="0">
              <a:spcBef>
                <a:spcPts val="0"/>
              </a:spcBef>
              <a:spcAft>
                <a:spcPts val="0"/>
              </a:spcAft>
              <a:buNone/>
            </a:pPr>
            <a:endParaRPr/>
          </a:p>
          <a:p>
            <a:pPr marL="0" lvl="0" indent="0" algn="l" rtl="0">
              <a:spcBef>
                <a:spcPts val="0"/>
              </a:spcBef>
              <a:spcAft>
                <a:spcPts val="0"/>
              </a:spcAft>
              <a:buNone/>
            </a:pPr>
            <a:r>
              <a:rPr lang="ko"/>
              <a:t>who bears the cost is important in later section where the paper integrates the concepts of outside equity and debt into a theory of corporate ownership.</a:t>
            </a:r>
            <a:endParaRPr/>
          </a:p>
          <a:p>
            <a:pPr marL="0" lvl="0" indent="0" algn="l" rtl="0">
              <a:spcBef>
                <a:spcPts val="0"/>
              </a:spcBef>
              <a:spcAft>
                <a:spcPts val="0"/>
              </a:spcAft>
              <a:buNone/>
            </a:pPr>
            <a:endParaRPr/>
          </a:p>
          <a:p>
            <a:pPr marL="0" lvl="0" indent="0" algn="l" rtl="0">
              <a:spcBef>
                <a:spcPts val="0"/>
              </a:spcBef>
              <a:spcAft>
                <a:spcPts val="0"/>
              </a:spcAft>
              <a:buNone/>
            </a:pPr>
            <a:r>
              <a:rPr lang="ko"/>
              <a:t>the price for shares that shareholders will pay reflects the monitoring costs and the effect of the divergence between them and the manager. The owner will be willing to bear these costs as long as the welfare increment is large enough to offset them.</a:t>
            </a:r>
            <a:endParaRPr/>
          </a:p>
          <a:p>
            <a:pPr marL="0" lvl="0" indent="0" algn="l" rtl="0">
              <a:spcBef>
                <a:spcPts val="0"/>
              </a:spcBef>
              <a:spcAft>
                <a:spcPts val="0"/>
              </a:spcAft>
              <a:buNone/>
            </a:pPr>
            <a:endParaRPr/>
          </a:p>
          <a:p>
            <a:pPr marL="0" lvl="0" indent="0" algn="l" rtl="0">
              <a:spcBef>
                <a:spcPts val="0"/>
              </a:spcBef>
              <a:spcAft>
                <a:spcPts val="0"/>
              </a:spcAft>
              <a:buNone/>
            </a:pPr>
            <a:r>
              <a:rPr lang="ko"/>
              <a:t>Agency costs vary across firms with: manager's taste, monitoring and bonding costs, cost of measuring performance, cost of designing incentive contract, cost of replacing management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f2470e6a85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f2470e6a85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k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58772" y="179799"/>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ko" sz="3580" dirty="0"/>
              <a:t> </a:t>
            </a:r>
            <a:r>
              <a:rPr lang="ko" sz="3200" dirty="0"/>
              <a:t>Theory of the firm: Managerial behavior, agency costs and ownership structure</a:t>
            </a:r>
            <a:endParaRPr sz="3580"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ko" sz="2000" dirty="0"/>
              <a:t>Jensen and Meckling, JFE, 1976</a:t>
            </a:r>
            <a:endParaRPr sz="2000" dirty="0"/>
          </a:p>
        </p:txBody>
      </p:sp>
      <p:sp>
        <p:nvSpPr>
          <p:cNvPr id="56" name="Google Shape;56;p13"/>
          <p:cNvSpPr txBox="1">
            <a:spLocks noGrp="1"/>
          </p:cNvSpPr>
          <p:nvPr>
            <p:ph type="subTitle" idx="1"/>
          </p:nvPr>
        </p:nvSpPr>
        <p:spPr>
          <a:xfrm>
            <a:off x="311700" y="3779175"/>
            <a:ext cx="8520600" cy="7926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ko" sz="1400" b="1" dirty="0"/>
              <a:t>Youngsir Rha </a:t>
            </a:r>
            <a:endParaRPr lang="en-US" altLang="ko" sz="1400" b="1" dirty="0"/>
          </a:p>
          <a:p>
            <a:pPr marL="0" lvl="0" indent="0" algn="ctr" rtl="0">
              <a:spcBef>
                <a:spcPts val="0"/>
              </a:spcBef>
              <a:spcAft>
                <a:spcPts val="0"/>
              </a:spcAft>
              <a:buNone/>
            </a:pPr>
            <a:endParaRPr lang="en-US" altLang="ko" sz="1400" b="1" dirty="0"/>
          </a:p>
          <a:p>
            <a:pPr marL="0" lvl="0" indent="0" algn="ctr" rtl="0">
              <a:spcBef>
                <a:spcPts val="0"/>
              </a:spcBef>
              <a:spcAft>
                <a:spcPts val="0"/>
              </a:spcAft>
              <a:buNone/>
            </a:pPr>
            <a:r>
              <a:rPr lang="ko" sz="1400" dirty="0"/>
              <a:t>BADM 54</a:t>
            </a:r>
            <a:r>
              <a:rPr lang="en-US" altLang="ko" sz="1400" dirty="0"/>
              <a:t>9</a:t>
            </a: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Agency costs of debt</a:t>
            </a:r>
            <a:endParaRPr b="1" dirty="0"/>
          </a:p>
        </p:txBody>
      </p:sp>
      <p:sp>
        <p:nvSpPr>
          <p:cNvPr id="147" name="Google Shape;14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ko">
                <a:solidFill>
                  <a:schemeClr val="dk1"/>
                </a:solidFill>
              </a:rPr>
              <a:t>Having the manager become the sole equity holder will not incur agency costs associated with outside equity.</a:t>
            </a:r>
            <a:endParaRPr>
              <a:solidFill>
                <a:schemeClr val="dk1"/>
              </a:solidFill>
            </a:endParaRPr>
          </a:p>
          <a:p>
            <a:pPr marL="0" lvl="0" indent="0" algn="l" rtl="0">
              <a:spcBef>
                <a:spcPts val="1200"/>
              </a:spcBef>
              <a:spcAft>
                <a:spcPts val="0"/>
              </a:spcAft>
              <a:buNone/>
            </a:pPr>
            <a:r>
              <a:rPr lang="ko">
                <a:solidFill>
                  <a:schemeClr val="dk1"/>
                </a:solidFill>
              </a:rPr>
              <a:t>But why don’t we observe large corporations individually owned with a tiny fraction of the capital supplied by the entrepreneur in return for 100 % equity and the rest simply borrowed?</a:t>
            </a:r>
            <a:endParaRPr>
              <a:solidFill>
                <a:schemeClr val="dk1"/>
              </a:solidFill>
            </a:endParaRPr>
          </a:p>
          <a:p>
            <a:pPr marL="0" lvl="0" indent="0" algn="l" rtl="0">
              <a:spcBef>
                <a:spcPts val="1200"/>
              </a:spcBef>
              <a:spcAft>
                <a:spcPts val="0"/>
              </a:spcAft>
              <a:buClr>
                <a:schemeClr val="dk1"/>
              </a:buClr>
              <a:buSzPct val="61111"/>
              <a:buFont typeface="Arial"/>
              <a:buNone/>
            </a:pPr>
            <a:r>
              <a:rPr lang="ko">
                <a:solidFill>
                  <a:schemeClr val="dk1"/>
                </a:solidFill>
              </a:rPr>
              <a:t>(1) </a:t>
            </a:r>
            <a:r>
              <a:rPr lang="ko" b="1">
                <a:solidFill>
                  <a:schemeClr val="dk1"/>
                </a:solidFill>
              </a:rPr>
              <a:t>Incentive effects</a:t>
            </a:r>
            <a:endParaRPr b="1">
              <a:solidFill>
                <a:schemeClr val="dk1"/>
              </a:solidFill>
            </a:endParaRPr>
          </a:p>
          <a:p>
            <a:pPr marL="457200" lvl="0" indent="-325755" algn="l" rtl="0">
              <a:spcBef>
                <a:spcPts val="1200"/>
              </a:spcBef>
              <a:spcAft>
                <a:spcPts val="0"/>
              </a:spcAft>
              <a:buClr>
                <a:schemeClr val="dk1"/>
              </a:buClr>
              <a:buSzPct val="100000"/>
              <a:buChar char="●"/>
            </a:pPr>
            <a:r>
              <a:rPr lang="ko">
                <a:solidFill>
                  <a:schemeClr val="dk1"/>
                </a:solidFill>
              </a:rPr>
              <a:t>If the investment turns out well, the manager captures most of the gains. </a:t>
            </a:r>
            <a:br>
              <a:rPr lang="ko">
                <a:solidFill>
                  <a:schemeClr val="dk1"/>
                </a:solidFill>
              </a:rPr>
            </a:br>
            <a:r>
              <a:rPr lang="ko">
                <a:solidFill>
                  <a:schemeClr val="dk1"/>
                </a:solidFill>
              </a:rPr>
              <a:t>If the investment fails, the creditors bear most of the costs.</a:t>
            </a:r>
            <a:endParaRPr>
              <a:solidFill>
                <a:schemeClr val="dk1"/>
              </a:solidFill>
            </a:endParaRPr>
          </a:p>
          <a:p>
            <a:pPr marL="457200" lvl="0" indent="0" algn="l" rtl="0">
              <a:spcBef>
                <a:spcPts val="1200"/>
              </a:spcBef>
              <a:spcAft>
                <a:spcPts val="0"/>
              </a:spcAft>
              <a:buNone/>
            </a:pPr>
            <a:r>
              <a:rPr lang="ko">
                <a:solidFill>
                  <a:schemeClr val="dk1"/>
                </a:solidFill>
              </a:rPr>
              <a:t>→ Insulates the manager from the full impact of decisions. limits their losses in bad scenarios.</a:t>
            </a:r>
            <a:endParaRPr>
              <a:solidFill>
                <a:schemeClr val="dk1"/>
              </a:solidFill>
            </a:endParaRPr>
          </a:p>
          <a:p>
            <a:pPr marL="457200" lvl="0" indent="-325755" algn="l" rtl="0">
              <a:spcBef>
                <a:spcPts val="1200"/>
              </a:spcBef>
              <a:spcAft>
                <a:spcPts val="0"/>
              </a:spcAft>
              <a:buClr>
                <a:schemeClr val="dk1"/>
              </a:buClr>
              <a:buSzPct val="100000"/>
              <a:buChar char="●"/>
            </a:pPr>
            <a:r>
              <a:rPr lang="ko">
                <a:solidFill>
                  <a:schemeClr val="dk1"/>
                </a:solidFill>
              </a:rPr>
              <a:t>Incentive effects associated with debt: </a:t>
            </a:r>
            <a:r>
              <a:rPr lang="ko" b="1">
                <a:solidFill>
                  <a:schemeClr val="dk1"/>
                </a:solidFill>
              </a:rPr>
              <a:t>owner-managers have a strong incentive to engage in excessive risk-taking </a:t>
            </a:r>
            <a:r>
              <a:rPr lang="ko">
                <a:solidFill>
                  <a:schemeClr val="dk1"/>
                </a:solidFill>
              </a:rPr>
              <a:t>(risky investments).</a:t>
            </a:r>
            <a:endParaRPr>
              <a:solidFill>
                <a:schemeClr val="dk1"/>
              </a:solidFill>
            </a:endParaRPr>
          </a:p>
        </p:txBody>
      </p:sp>
      <p:grpSp>
        <p:nvGrpSpPr>
          <p:cNvPr id="148" name="Google Shape;148;p22"/>
          <p:cNvGrpSpPr/>
          <p:nvPr/>
        </p:nvGrpSpPr>
        <p:grpSpPr>
          <a:xfrm>
            <a:off x="647402" y="96266"/>
            <a:ext cx="7839882" cy="421167"/>
            <a:chOff x="647402" y="96266"/>
            <a:chExt cx="7839882" cy="421167"/>
          </a:xfrm>
        </p:grpSpPr>
        <p:sp>
          <p:nvSpPr>
            <p:cNvPr id="149" name="Google Shape;149;p22"/>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50" name="Google Shape;150;p22"/>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51" name="Google Shape;151;p22"/>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52" name="Google Shape;152;p22"/>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53" name="Google Shape;153;p22"/>
            <p:cNvSpPr/>
            <p:nvPr/>
          </p:nvSpPr>
          <p:spPr>
            <a:xfrm>
              <a:off x="4685725" y="30342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3"/>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Agency costs of debt (Cont’d)</a:t>
            </a:r>
            <a:endParaRPr b="1" dirty="0"/>
          </a:p>
        </p:txBody>
      </p:sp>
      <p:sp>
        <p:nvSpPr>
          <p:cNvPr id="159" name="Google Shape;15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1"/>
              </a:buClr>
              <a:buSzPts val="1100"/>
              <a:buFont typeface="Arial"/>
              <a:buNone/>
            </a:pPr>
            <a:r>
              <a:rPr lang="ko" dirty="0">
                <a:solidFill>
                  <a:schemeClr val="dk1"/>
                </a:solidFill>
              </a:rPr>
              <a:t>(2) </a:t>
            </a:r>
            <a:r>
              <a:rPr lang="en-US" altLang="ko" b="1" dirty="0">
                <a:solidFill>
                  <a:schemeClr val="dk1"/>
                </a:solidFill>
              </a:rPr>
              <a:t>M</a:t>
            </a:r>
            <a:r>
              <a:rPr lang="ko" b="1" dirty="0">
                <a:solidFill>
                  <a:schemeClr val="dk1"/>
                </a:solidFill>
              </a:rPr>
              <a:t>onitoring and bonding costs</a:t>
            </a:r>
            <a:endParaRPr b="1" dirty="0">
              <a:solidFill>
                <a:schemeClr val="dk1"/>
              </a:solidFill>
            </a:endParaRPr>
          </a:p>
          <a:p>
            <a:pPr marL="457200" lvl="0" indent="-342900" algn="l" rtl="0">
              <a:spcBef>
                <a:spcPts val="1200"/>
              </a:spcBef>
              <a:spcAft>
                <a:spcPts val="0"/>
              </a:spcAft>
              <a:buClr>
                <a:schemeClr val="dk1"/>
              </a:buClr>
              <a:buSzPts val="1800"/>
              <a:buChar char="●"/>
            </a:pPr>
            <a:r>
              <a:rPr lang="ko" dirty="0">
                <a:solidFill>
                  <a:schemeClr val="dk1"/>
                </a:solidFill>
              </a:rPr>
              <a:t>Can devise provisions to protect the bondholders from incentive effects.</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But there are costs of writing incredibly detailed provisions and costs of enforcing them. → </a:t>
            </a:r>
            <a:r>
              <a:rPr lang="ko" b="1" dirty="0">
                <a:solidFill>
                  <a:schemeClr val="dk1"/>
                </a:solidFill>
              </a:rPr>
              <a:t>“Monitoring costs”</a:t>
            </a:r>
            <a:endParaRPr b="1"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Monitoring costs are imposed on the owner-manager. Thus, it is in his interest to find a way to do monitoring at the lowest cost. Bondholders may use financial statements as a means of monitoring. Managers can provide bondholders with this information at a lower cost. The cost of providing this information is called </a:t>
            </a:r>
            <a:r>
              <a:rPr lang="ko" b="1" dirty="0">
                <a:solidFill>
                  <a:schemeClr val="dk1"/>
                </a:solidFill>
              </a:rPr>
              <a:t>“Bonding costs”</a:t>
            </a:r>
            <a:endParaRPr lang="en-US" altLang="ko" b="1" dirty="0">
              <a:solidFill>
                <a:schemeClr val="dk1"/>
              </a:solidFill>
            </a:endParaRPr>
          </a:p>
          <a:p>
            <a:pPr lvl="1" indent="-342900">
              <a:buClr>
                <a:schemeClr val="dk1"/>
              </a:buClr>
              <a:buSzPts val="1800"/>
              <a:buChar char="●"/>
            </a:pPr>
            <a:r>
              <a:rPr lang="en-US" b="1" dirty="0">
                <a:solidFill>
                  <a:srgbClr val="7030A0"/>
                </a:solidFill>
              </a:rPr>
              <a:t>“Collateral” is another example of bonding.</a:t>
            </a:r>
            <a:endParaRPr b="1" dirty="0">
              <a:solidFill>
                <a:srgbClr val="7030A0"/>
              </a:solidFill>
            </a:endParaRPr>
          </a:p>
        </p:txBody>
      </p:sp>
      <p:grpSp>
        <p:nvGrpSpPr>
          <p:cNvPr id="160" name="Google Shape;160;p23"/>
          <p:cNvGrpSpPr/>
          <p:nvPr/>
        </p:nvGrpSpPr>
        <p:grpSpPr>
          <a:xfrm>
            <a:off x="647402" y="96266"/>
            <a:ext cx="7839882" cy="421167"/>
            <a:chOff x="647402" y="96266"/>
            <a:chExt cx="7839882" cy="421167"/>
          </a:xfrm>
        </p:grpSpPr>
        <p:sp>
          <p:nvSpPr>
            <p:cNvPr id="161" name="Google Shape;161;p23"/>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62" name="Google Shape;162;p23"/>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63" name="Google Shape;163;p23"/>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64" name="Google Shape;164;p23"/>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65" name="Google Shape;165;p23"/>
            <p:cNvSpPr/>
            <p:nvPr/>
          </p:nvSpPr>
          <p:spPr>
            <a:xfrm>
              <a:off x="4685725" y="30342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Agency costs of debt (Cont’d)</a:t>
            </a:r>
            <a:endParaRPr b="1" dirty="0"/>
          </a:p>
        </p:txBody>
      </p:sp>
      <p:sp>
        <p:nvSpPr>
          <p:cNvPr id="171" name="Google Shape;17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1"/>
              </a:buClr>
              <a:buSzPts val="1100"/>
              <a:buFont typeface="Arial"/>
              <a:buNone/>
            </a:pPr>
            <a:r>
              <a:rPr lang="ko" dirty="0">
                <a:solidFill>
                  <a:schemeClr val="dk1"/>
                </a:solidFill>
              </a:rPr>
              <a:t>(3) </a:t>
            </a:r>
            <a:r>
              <a:rPr lang="en-US" altLang="ko" dirty="0">
                <a:solidFill>
                  <a:schemeClr val="dk1"/>
                </a:solidFill>
              </a:rPr>
              <a:t>B</a:t>
            </a:r>
            <a:r>
              <a:rPr lang="ko" b="1" dirty="0">
                <a:solidFill>
                  <a:schemeClr val="dk1"/>
                </a:solidFill>
              </a:rPr>
              <a:t>ankruptcy and reorganization costs</a:t>
            </a:r>
            <a:endParaRPr b="1" dirty="0">
              <a:solidFill>
                <a:schemeClr val="dk1"/>
              </a:solidFill>
            </a:endParaRPr>
          </a:p>
          <a:p>
            <a:pPr marL="457200" lvl="0" indent="-342900" algn="l" rtl="0">
              <a:spcBef>
                <a:spcPts val="1200"/>
              </a:spcBef>
              <a:spcAft>
                <a:spcPts val="0"/>
              </a:spcAft>
              <a:buClr>
                <a:schemeClr val="dk1"/>
              </a:buClr>
              <a:buSzPts val="1800"/>
              <a:buChar char="●"/>
            </a:pPr>
            <a:r>
              <a:rPr lang="ko" dirty="0">
                <a:solidFill>
                  <a:schemeClr val="dk1"/>
                </a:solidFill>
              </a:rPr>
              <a:t>This is why debt doesn’t completely dominate capital structures.</a:t>
            </a:r>
            <a:endParaRPr lang="en-US" altLang="ko" dirty="0">
              <a:solidFill>
                <a:schemeClr val="dk1"/>
              </a:solidFill>
            </a:endParaRPr>
          </a:p>
          <a:p>
            <a:pPr marL="114300" lvl="0" indent="0" algn="l" rtl="0">
              <a:spcBef>
                <a:spcPts val="120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It is costly to write contracts representing claims on a firm regarding bankruptcy</a:t>
            </a:r>
            <a:endParaRPr lang="en-US" altLang="ko" dirty="0">
              <a:solidFill>
                <a:schemeClr val="dk1"/>
              </a:solidFill>
            </a:endParaRPr>
          </a:p>
          <a:p>
            <a:pPr marL="457200" lvl="0" indent="-342900" algn="l" rtl="0">
              <a:spcBef>
                <a:spcPts val="0"/>
              </a:spcBef>
              <a:spcAft>
                <a:spcPts val="0"/>
              </a:spcAft>
              <a:buClr>
                <a:schemeClr val="dk1"/>
              </a:buClr>
              <a:buSzPts val="1800"/>
              <a:buChar char="●"/>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B</a:t>
            </a:r>
            <a:r>
              <a:rPr lang="ko" dirty="0">
                <a:solidFill>
                  <a:schemeClr val="dk1"/>
                </a:solidFill>
              </a:rPr>
              <a:t>ankruptcy is not costless because it involves an adjudication process that consumes some of the remaining value of the firm assets.</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R</a:t>
            </a:r>
            <a:r>
              <a:rPr lang="ko" dirty="0">
                <a:solidFill>
                  <a:schemeClr val="dk1"/>
                </a:solidFill>
              </a:rPr>
              <a:t>eorganization costs: legal and professional fees and expenses</a:t>
            </a:r>
            <a:endParaRPr dirty="0">
              <a:solidFill>
                <a:schemeClr val="dk1"/>
              </a:solidFill>
            </a:endParaRPr>
          </a:p>
          <a:p>
            <a:pPr marL="0" lvl="0" indent="0" algn="l" rtl="0">
              <a:spcBef>
                <a:spcPts val="1200"/>
              </a:spcBef>
              <a:spcAft>
                <a:spcPts val="0"/>
              </a:spcAft>
              <a:buClr>
                <a:schemeClr val="dk1"/>
              </a:buClr>
              <a:buSzPts val="1100"/>
              <a:buFont typeface="Arial"/>
              <a:buNone/>
            </a:pPr>
            <a:endParaRPr dirty="0">
              <a:solidFill>
                <a:schemeClr val="dk1"/>
              </a:solidFill>
            </a:endParaRPr>
          </a:p>
          <a:p>
            <a:pPr marL="0" lvl="0" indent="0" algn="l" rtl="0">
              <a:spcBef>
                <a:spcPts val="1200"/>
              </a:spcBef>
              <a:spcAft>
                <a:spcPts val="1200"/>
              </a:spcAft>
              <a:buNone/>
            </a:pPr>
            <a:endParaRPr dirty="0">
              <a:solidFill>
                <a:schemeClr val="dk1"/>
              </a:solidFill>
            </a:endParaRPr>
          </a:p>
        </p:txBody>
      </p:sp>
      <p:grpSp>
        <p:nvGrpSpPr>
          <p:cNvPr id="172" name="Google Shape;172;p24"/>
          <p:cNvGrpSpPr/>
          <p:nvPr/>
        </p:nvGrpSpPr>
        <p:grpSpPr>
          <a:xfrm>
            <a:off x="647402" y="96266"/>
            <a:ext cx="7839882" cy="421167"/>
            <a:chOff x="647402" y="96266"/>
            <a:chExt cx="7839882" cy="421167"/>
          </a:xfrm>
        </p:grpSpPr>
        <p:sp>
          <p:nvSpPr>
            <p:cNvPr id="173" name="Google Shape;173;p24"/>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74" name="Google Shape;174;p24"/>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75" name="Google Shape;175;p24"/>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76" name="Google Shape;176;p24"/>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77" name="Google Shape;177;p24"/>
            <p:cNvSpPr/>
            <p:nvPr/>
          </p:nvSpPr>
          <p:spPr>
            <a:xfrm>
              <a:off x="4685725" y="30342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5"/>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dirty="0"/>
              <a:t>Who bears the agency costs of debt?</a:t>
            </a:r>
            <a:endParaRPr dirty="0"/>
          </a:p>
        </p:txBody>
      </p:sp>
      <p:sp>
        <p:nvSpPr>
          <p:cNvPr id="183" name="Google Shape;183;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b="1" u="sng" dirty="0">
                <a:solidFill>
                  <a:srgbClr val="0000FF"/>
                </a:solidFill>
              </a:rPr>
              <a:t>The owner-manager bears the entire wealth effects of the agency costs </a:t>
            </a:r>
            <a:r>
              <a:rPr lang="ko" b="1" dirty="0">
                <a:solidFill>
                  <a:schemeClr val="dk1"/>
                </a:solidFill>
              </a:rPr>
              <a:t>of debt and he capture the gains from reducing them. </a:t>
            </a:r>
            <a:r>
              <a:rPr lang="ko" dirty="0">
                <a:solidFill>
                  <a:schemeClr val="dk1"/>
                </a:solidFill>
              </a:rPr>
              <a:t>(same as agency costs of outside equity)</a:t>
            </a:r>
            <a:endParaRPr dirty="0">
              <a:solidFill>
                <a:schemeClr val="dk1"/>
              </a:solidFill>
            </a:endParaRPr>
          </a:p>
          <a:p>
            <a:pPr marL="457200" lvl="0" indent="-342900" algn="l" rtl="0">
              <a:spcBef>
                <a:spcPts val="0"/>
              </a:spcBef>
              <a:spcAft>
                <a:spcPts val="0"/>
              </a:spcAft>
              <a:buClr>
                <a:schemeClr val="dk1"/>
              </a:buClr>
              <a:buSzPts val="1800"/>
              <a:buChar char="●"/>
            </a:pPr>
            <a:endParaRPr lang="en-US" altLang="ko"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Thus, agency costs from debt discourage the use of corporate debt.</a:t>
            </a:r>
            <a:endParaRPr dirty="0">
              <a:solidFill>
                <a:schemeClr val="dk1"/>
              </a:solidFill>
            </a:endParaRPr>
          </a:p>
          <a:p>
            <a:pPr marL="457200" lvl="0" indent="-342900" algn="l" rtl="0">
              <a:spcBef>
                <a:spcPts val="0"/>
              </a:spcBef>
              <a:spcAft>
                <a:spcPts val="0"/>
              </a:spcAft>
              <a:buClr>
                <a:schemeClr val="dk1"/>
              </a:buClr>
              <a:buSzPts val="1800"/>
              <a:buChar char="●"/>
            </a:pPr>
            <a:endParaRPr lang="en-US" altLang="ko"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What encourages the use of debt? Tax subsidy on interest payments.</a:t>
            </a:r>
            <a:endParaRPr dirty="0">
              <a:solidFill>
                <a:schemeClr val="dk1"/>
              </a:solidFill>
            </a:endParaRPr>
          </a:p>
        </p:txBody>
      </p:sp>
      <p:grpSp>
        <p:nvGrpSpPr>
          <p:cNvPr id="184" name="Google Shape;184;p25"/>
          <p:cNvGrpSpPr/>
          <p:nvPr/>
        </p:nvGrpSpPr>
        <p:grpSpPr>
          <a:xfrm>
            <a:off x="647402" y="96266"/>
            <a:ext cx="7839882" cy="421167"/>
            <a:chOff x="647402" y="96266"/>
            <a:chExt cx="7839882" cy="421167"/>
          </a:xfrm>
        </p:grpSpPr>
        <p:sp>
          <p:nvSpPr>
            <p:cNvPr id="185" name="Google Shape;185;p25"/>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86" name="Google Shape;186;p25"/>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87" name="Google Shape;187;p25"/>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88" name="Google Shape;188;p25"/>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89" name="Google Shape;189;p25"/>
            <p:cNvSpPr/>
            <p:nvPr/>
          </p:nvSpPr>
          <p:spPr>
            <a:xfrm>
              <a:off x="4685725" y="30342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title"/>
          </p:nvPr>
        </p:nvSpPr>
        <p:spPr>
          <a:xfrm>
            <a:off x="-56147" y="597425"/>
            <a:ext cx="9200147"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A theory of the corporate ownership structure</a:t>
            </a:r>
            <a:endParaRPr b="1" dirty="0"/>
          </a:p>
        </p:txBody>
      </p:sp>
      <p:sp>
        <p:nvSpPr>
          <p:cNvPr id="195" name="Google Shape;19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dirty="0">
                <a:solidFill>
                  <a:schemeClr val="dk1"/>
                </a:solidFill>
              </a:rPr>
              <a:t>Integrates the concepts of outside equity and debt into the theory of corporate ownership. ← “ownership structure” highlights the fraction of the equity held by the manager.</a:t>
            </a:r>
            <a:endParaRPr dirty="0">
              <a:solidFill>
                <a:schemeClr val="dk1"/>
              </a:solidFill>
            </a:endParaRPr>
          </a:p>
          <a:p>
            <a:pPr marL="457200" lvl="0" indent="-342900" algn="l" rtl="0">
              <a:spcBef>
                <a:spcPts val="0"/>
              </a:spcBef>
              <a:spcAft>
                <a:spcPts val="0"/>
              </a:spcAft>
              <a:buClr>
                <a:schemeClr val="dk1"/>
              </a:buClr>
              <a:buSzPts val="1800"/>
              <a:buChar char="●"/>
            </a:pPr>
            <a:endParaRPr lang="en-US" altLang="ko"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Three variables to be determined about a firm:</a:t>
            </a:r>
            <a:br>
              <a:rPr lang="ko" dirty="0">
                <a:solidFill>
                  <a:schemeClr val="dk1"/>
                </a:solidFill>
              </a:rPr>
            </a:br>
            <a:r>
              <a:rPr lang="ko" dirty="0">
                <a:solidFill>
                  <a:schemeClr val="dk1"/>
                </a:solidFill>
              </a:rPr>
              <a:t>1) inside equity (held by the manager)</a:t>
            </a:r>
            <a:br>
              <a:rPr lang="ko" dirty="0">
                <a:solidFill>
                  <a:schemeClr val="dk1"/>
                </a:solidFill>
              </a:rPr>
            </a:br>
            <a:r>
              <a:rPr lang="ko" dirty="0">
                <a:solidFill>
                  <a:schemeClr val="dk1"/>
                </a:solidFill>
              </a:rPr>
              <a:t>2) outside equity (held by any outsiders)</a:t>
            </a:r>
            <a:br>
              <a:rPr lang="ko" dirty="0">
                <a:solidFill>
                  <a:schemeClr val="dk1"/>
                </a:solidFill>
              </a:rPr>
            </a:br>
            <a:r>
              <a:rPr lang="ko" dirty="0">
                <a:solidFill>
                  <a:schemeClr val="dk1"/>
                </a:solidFill>
              </a:rPr>
              <a:t>3) debt (held by outsiders)</a:t>
            </a:r>
            <a:endParaRPr dirty="0">
              <a:solidFill>
                <a:schemeClr val="dk1"/>
              </a:solidFill>
            </a:endParaRPr>
          </a:p>
        </p:txBody>
      </p:sp>
      <p:grpSp>
        <p:nvGrpSpPr>
          <p:cNvPr id="196" name="Google Shape;196;p26"/>
          <p:cNvGrpSpPr/>
          <p:nvPr/>
        </p:nvGrpSpPr>
        <p:grpSpPr>
          <a:xfrm>
            <a:off x="647402" y="96266"/>
            <a:ext cx="7839882" cy="421167"/>
            <a:chOff x="647402" y="96266"/>
            <a:chExt cx="7839882" cy="421167"/>
          </a:xfrm>
        </p:grpSpPr>
        <p:sp>
          <p:nvSpPr>
            <p:cNvPr id="197" name="Google Shape;197;p26"/>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98" name="Google Shape;198;p26"/>
            <p:cNvSpPr/>
            <p:nvPr/>
          </p:nvSpPr>
          <p:spPr>
            <a:xfrm>
              <a:off x="3299075" y="96275"/>
              <a:ext cx="1386650" cy="42115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99" name="Google Shape;199;p26"/>
            <p:cNvSpPr/>
            <p:nvPr/>
          </p:nvSpPr>
          <p:spPr>
            <a:xfrm>
              <a:off x="5910287" y="96266"/>
              <a:ext cx="2576997" cy="421167"/>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200" name="Google Shape;200;p26"/>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201" name="Google Shape;201;p26"/>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Optimal ratio of outside equity to debt: 2/(2+3)</a:t>
            </a:r>
            <a:endParaRPr b="1" dirty="0"/>
          </a:p>
        </p:txBody>
      </p:sp>
      <p:sp>
        <p:nvSpPr>
          <p:cNvPr id="207" name="Google Shape;207;p27"/>
          <p:cNvSpPr txBox="1">
            <a:spLocks noGrp="1"/>
          </p:cNvSpPr>
          <p:nvPr>
            <p:ph type="body" idx="1"/>
          </p:nvPr>
        </p:nvSpPr>
        <p:spPr>
          <a:xfrm>
            <a:off x="83100" y="1152475"/>
            <a:ext cx="5728800" cy="3416400"/>
          </a:xfrm>
          <a:prstGeom prst="rect">
            <a:avLst/>
          </a:prstGeom>
        </p:spPr>
        <p:txBody>
          <a:bodyPr spcFirstLastPara="1" wrap="square" lIns="91425" tIns="91425" rIns="91425" bIns="91425" anchor="t" anchorCtr="0">
            <a:normAutofit fontScale="92500" lnSpcReduction="10000"/>
          </a:bodyPr>
          <a:lstStyle/>
          <a:p>
            <a:pPr marL="457200" lvl="0" indent="-334327" algn="l" rtl="0">
              <a:spcBef>
                <a:spcPts val="0"/>
              </a:spcBef>
              <a:spcAft>
                <a:spcPts val="0"/>
              </a:spcAft>
              <a:buClr>
                <a:schemeClr val="dk1"/>
              </a:buClr>
              <a:buSzPct val="100000"/>
              <a:buChar char="●"/>
            </a:pPr>
            <a:r>
              <a:rPr lang="ko">
                <a:solidFill>
                  <a:schemeClr val="dk1"/>
                </a:solidFill>
              </a:rPr>
              <a:t>Retains the arguments that 1) in an efficient market, prices of debt and outside equity will reflect unbiased estimates of monitoring costs and redistributions which the agency relationship engenders, and 2) the selling owner-manager will bear these agency costs.</a:t>
            </a:r>
            <a:endParaRPr>
              <a:solidFill>
                <a:schemeClr val="dk1"/>
              </a:solidFill>
            </a:endParaRPr>
          </a:p>
          <a:p>
            <a:pPr marL="457200" lvl="0" indent="-334327" algn="l" rtl="0">
              <a:spcBef>
                <a:spcPts val="0"/>
              </a:spcBef>
              <a:spcAft>
                <a:spcPts val="0"/>
              </a:spcAft>
              <a:buClr>
                <a:schemeClr val="dk1"/>
              </a:buClr>
              <a:buSzPct val="100000"/>
              <a:buChar char="●"/>
            </a:pPr>
            <a:r>
              <a:rPr lang="ko" b="1">
                <a:solidFill>
                  <a:schemeClr val="dk1"/>
                </a:solidFill>
              </a:rPr>
              <a:t>Therefore, from the owner-manager’s standpoint, </a:t>
            </a:r>
            <a:r>
              <a:rPr lang="ko" b="1">
                <a:solidFill>
                  <a:srgbClr val="0000FF"/>
                </a:solidFill>
              </a:rPr>
              <a:t>the </a:t>
            </a:r>
            <a:r>
              <a:rPr lang="ko" b="1" u="sng">
                <a:solidFill>
                  <a:srgbClr val="0000FF"/>
                </a:solidFill>
              </a:rPr>
              <a:t>optimal proportion of outside funds</a:t>
            </a:r>
            <a:r>
              <a:rPr lang="ko" b="1">
                <a:solidFill>
                  <a:srgbClr val="0000FF"/>
                </a:solidFill>
              </a:rPr>
              <a:t> to be obtained from equity compared to debt for a given level of internal equity i</a:t>
            </a:r>
            <a:r>
              <a:rPr lang="ko" b="1" u="sng">
                <a:solidFill>
                  <a:srgbClr val="0000FF"/>
                </a:solidFill>
              </a:rPr>
              <a:t>s the one that results in minimum total agency costs.</a:t>
            </a:r>
            <a:endParaRPr b="1" u="sng">
              <a:solidFill>
                <a:srgbClr val="0000FF"/>
              </a:solidFill>
            </a:endParaRPr>
          </a:p>
          <a:p>
            <a:pPr marL="457200" lvl="0" indent="-334327" algn="l" rtl="0">
              <a:spcBef>
                <a:spcPts val="0"/>
              </a:spcBef>
              <a:spcAft>
                <a:spcPts val="0"/>
              </a:spcAft>
              <a:buClr>
                <a:schemeClr val="dk1"/>
              </a:buClr>
              <a:buSzPct val="100000"/>
              <a:buChar char="●"/>
            </a:pPr>
            <a:r>
              <a:rPr lang="ko" b="1">
                <a:solidFill>
                  <a:schemeClr val="dk1"/>
                </a:solidFill>
              </a:rPr>
              <a:t>→ explains ownership structure of the firm as an institution designed to limit agency costs.</a:t>
            </a:r>
            <a:endParaRPr b="1">
              <a:solidFill>
                <a:schemeClr val="dk1"/>
              </a:solidFill>
            </a:endParaRPr>
          </a:p>
        </p:txBody>
      </p:sp>
      <p:sp>
        <p:nvSpPr>
          <p:cNvPr id="208" name="Google Shape;208;p27"/>
          <p:cNvSpPr txBox="1"/>
          <p:nvPr/>
        </p:nvSpPr>
        <p:spPr>
          <a:xfrm>
            <a:off x="5605875" y="1017725"/>
            <a:ext cx="3572700" cy="9381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0"/>
              </a:spcBef>
              <a:spcAft>
                <a:spcPts val="0"/>
              </a:spcAft>
              <a:buClr>
                <a:schemeClr val="dk1"/>
              </a:buClr>
              <a:buSzPts val="1100"/>
              <a:buChar char="●"/>
            </a:pPr>
            <a:r>
              <a:rPr lang="ko" sz="1100">
                <a:solidFill>
                  <a:schemeClr val="dk1"/>
                </a:solidFill>
              </a:rPr>
              <a:t>Three variables to be determined about a firm:</a:t>
            </a:r>
            <a:br>
              <a:rPr lang="ko" sz="1100">
                <a:solidFill>
                  <a:schemeClr val="dk1"/>
                </a:solidFill>
              </a:rPr>
            </a:br>
            <a:r>
              <a:rPr lang="ko" sz="1100">
                <a:solidFill>
                  <a:schemeClr val="dk1"/>
                </a:solidFill>
              </a:rPr>
              <a:t>1) inside equity (held by the manager)</a:t>
            </a:r>
            <a:br>
              <a:rPr lang="ko" sz="1100">
                <a:solidFill>
                  <a:schemeClr val="dk1"/>
                </a:solidFill>
              </a:rPr>
            </a:br>
            <a:r>
              <a:rPr lang="ko" sz="1100">
                <a:solidFill>
                  <a:schemeClr val="dk1"/>
                </a:solidFill>
              </a:rPr>
              <a:t>2) outside equity (held by any outsiders)</a:t>
            </a:r>
            <a:br>
              <a:rPr lang="ko" sz="1100">
                <a:solidFill>
                  <a:schemeClr val="dk1"/>
                </a:solidFill>
              </a:rPr>
            </a:br>
            <a:r>
              <a:rPr lang="ko" sz="1100">
                <a:solidFill>
                  <a:schemeClr val="dk1"/>
                </a:solidFill>
              </a:rPr>
              <a:t>3) debt (held by outsiders)</a:t>
            </a:r>
            <a:endParaRPr sz="1100"/>
          </a:p>
        </p:txBody>
      </p:sp>
      <p:pic>
        <p:nvPicPr>
          <p:cNvPr id="209" name="Google Shape;209;p27"/>
          <p:cNvPicPr preferRelativeResize="0"/>
          <p:nvPr/>
        </p:nvPicPr>
        <p:blipFill rotWithShape="1">
          <a:blip r:embed="rId3">
            <a:alphaModFix/>
          </a:blip>
          <a:srcRect l="1900" r="6986"/>
          <a:stretch/>
        </p:blipFill>
        <p:spPr>
          <a:xfrm>
            <a:off x="5751575" y="2047435"/>
            <a:ext cx="3255265" cy="2727591"/>
          </a:xfrm>
          <a:prstGeom prst="rect">
            <a:avLst/>
          </a:prstGeom>
          <a:noFill/>
          <a:ln>
            <a:noFill/>
          </a:ln>
        </p:spPr>
      </p:pic>
      <p:grpSp>
        <p:nvGrpSpPr>
          <p:cNvPr id="210" name="Google Shape;210;p27"/>
          <p:cNvGrpSpPr/>
          <p:nvPr/>
        </p:nvGrpSpPr>
        <p:grpSpPr>
          <a:xfrm>
            <a:off x="647402" y="96266"/>
            <a:ext cx="7839882" cy="421167"/>
            <a:chOff x="647402" y="96266"/>
            <a:chExt cx="7839882" cy="421167"/>
          </a:xfrm>
        </p:grpSpPr>
        <p:sp>
          <p:nvSpPr>
            <p:cNvPr id="211" name="Google Shape;211;p27"/>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212" name="Google Shape;212;p27"/>
            <p:cNvSpPr/>
            <p:nvPr/>
          </p:nvSpPr>
          <p:spPr>
            <a:xfrm>
              <a:off x="3299075" y="96275"/>
              <a:ext cx="1386650" cy="42115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213" name="Google Shape;213;p27"/>
            <p:cNvSpPr/>
            <p:nvPr/>
          </p:nvSpPr>
          <p:spPr>
            <a:xfrm>
              <a:off x="5910287" y="96266"/>
              <a:ext cx="2576997" cy="421167"/>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214" name="Google Shape;214;p27"/>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215" name="Google Shape;215;p27"/>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8"/>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Effects of the scale of outside financing: 2+3</a:t>
            </a:r>
            <a:endParaRPr b="1" dirty="0"/>
          </a:p>
        </p:txBody>
      </p:sp>
      <p:sp>
        <p:nvSpPr>
          <p:cNvPr id="221" name="Google Shape;221;p28"/>
          <p:cNvSpPr txBox="1">
            <a:spLocks noGrp="1"/>
          </p:cNvSpPr>
          <p:nvPr>
            <p:ph type="body" idx="1"/>
          </p:nvPr>
        </p:nvSpPr>
        <p:spPr>
          <a:xfrm>
            <a:off x="83100" y="1152475"/>
            <a:ext cx="55227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b="1">
                <a:solidFill>
                  <a:schemeClr val="dk1"/>
                </a:solidFill>
              </a:rPr>
              <a:t>The larger the firm becomes (big scale outside financing), the larger are the total agency costs </a:t>
            </a:r>
            <a:r>
              <a:rPr lang="ko">
                <a:solidFill>
                  <a:schemeClr val="dk1"/>
                </a:solidFill>
              </a:rPr>
              <a:t>because it is likely that the monitoring function is inherently more difficult and expensive in a larger organization.</a:t>
            </a:r>
            <a:endParaRPr>
              <a:solidFill>
                <a:schemeClr val="dk1"/>
              </a:solidFill>
            </a:endParaRPr>
          </a:p>
        </p:txBody>
      </p:sp>
      <p:sp>
        <p:nvSpPr>
          <p:cNvPr id="222" name="Google Shape;222;p28"/>
          <p:cNvSpPr txBox="1"/>
          <p:nvPr/>
        </p:nvSpPr>
        <p:spPr>
          <a:xfrm>
            <a:off x="5605875" y="1017725"/>
            <a:ext cx="3572700" cy="9381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0"/>
              </a:spcBef>
              <a:spcAft>
                <a:spcPts val="0"/>
              </a:spcAft>
              <a:buClr>
                <a:schemeClr val="dk1"/>
              </a:buClr>
              <a:buSzPts val="1100"/>
              <a:buChar char="●"/>
            </a:pPr>
            <a:r>
              <a:rPr lang="ko" sz="1100">
                <a:solidFill>
                  <a:schemeClr val="dk1"/>
                </a:solidFill>
              </a:rPr>
              <a:t>Three variables to be determined about a firm:</a:t>
            </a:r>
            <a:br>
              <a:rPr lang="ko" sz="1100">
                <a:solidFill>
                  <a:schemeClr val="dk1"/>
                </a:solidFill>
              </a:rPr>
            </a:br>
            <a:r>
              <a:rPr lang="ko" sz="1100">
                <a:solidFill>
                  <a:schemeClr val="dk1"/>
                </a:solidFill>
              </a:rPr>
              <a:t>1) inside equity (held by the manager)</a:t>
            </a:r>
            <a:br>
              <a:rPr lang="ko" sz="1100">
                <a:solidFill>
                  <a:schemeClr val="dk1"/>
                </a:solidFill>
              </a:rPr>
            </a:br>
            <a:r>
              <a:rPr lang="ko" sz="1100">
                <a:solidFill>
                  <a:schemeClr val="dk1"/>
                </a:solidFill>
              </a:rPr>
              <a:t>2) outside equity (held by any outsiders)</a:t>
            </a:r>
            <a:br>
              <a:rPr lang="ko" sz="1100">
                <a:solidFill>
                  <a:schemeClr val="dk1"/>
                </a:solidFill>
              </a:rPr>
            </a:br>
            <a:r>
              <a:rPr lang="ko" sz="1100">
                <a:solidFill>
                  <a:schemeClr val="dk1"/>
                </a:solidFill>
              </a:rPr>
              <a:t>3) debt (held by outsiders)</a:t>
            </a:r>
            <a:endParaRPr sz="1100"/>
          </a:p>
        </p:txBody>
      </p:sp>
      <p:pic>
        <p:nvPicPr>
          <p:cNvPr id="223" name="Google Shape;223;p28"/>
          <p:cNvPicPr preferRelativeResize="0"/>
          <p:nvPr/>
        </p:nvPicPr>
        <p:blipFill rotWithShape="1">
          <a:blip r:embed="rId3">
            <a:alphaModFix/>
          </a:blip>
          <a:srcRect r="4159"/>
          <a:stretch/>
        </p:blipFill>
        <p:spPr>
          <a:xfrm>
            <a:off x="5390138" y="1879625"/>
            <a:ext cx="3670762" cy="3187675"/>
          </a:xfrm>
          <a:prstGeom prst="rect">
            <a:avLst/>
          </a:prstGeom>
          <a:noFill/>
          <a:ln>
            <a:noFill/>
          </a:ln>
        </p:spPr>
      </p:pic>
      <p:grpSp>
        <p:nvGrpSpPr>
          <p:cNvPr id="224" name="Google Shape;224;p28"/>
          <p:cNvGrpSpPr/>
          <p:nvPr/>
        </p:nvGrpSpPr>
        <p:grpSpPr>
          <a:xfrm>
            <a:off x="647402" y="96266"/>
            <a:ext cx="7839882" cy="421167"/>
            <a:chOff x="647402" y="96266"/>
            <a:chExt cx="7839882" cy="421167"/>
          </a:xfrm>
        </p:grpSpPr>
        <p:sp>
          <p:nvSpPr>
            <p:cNvPr id="225" name="Google Shape;225;p28"/>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226" name="Google Shape;226;p28"/>
            <p:cNvSpPr/>
            <p:nvPr/>
          </p:nvSpPr>
          <p:spPr>
            <a:xfrm>
              <a:off x="3299075" y="96275"/>
              <a:ext cx="1386650" cy="42115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227" name="Google Shape;227;p28"/>
            <p:cNvSpPr/>
            <p:nvPr/>
          </p:nvSpPr>
          <p:spPr>
            <a:xfrm>
              <a:off x="5910287" y="96266"/>
              <a:ext cx="2576997" cy="421167"/>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228" name="Google Shape;228;p28"/>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229" name="Google Shape;229;p28"/>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9"/>
          <p:cNvSpPr txBox="1">
            <a:spLocks noGrp="1"/>
          </p:cNvSpPr>
          <p:nvPr>
            <p:ph type="title"/>
          </p:nvPr>
        </p:nvSpPr>
        <p:spPr>
          <a:xfrm>
            <a:off x="311700" y="597425"/>
            <a:ext cx="42603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Risk and the demand for outside financing</a:t>
            </a:r>
            <a:endParaRPr/>
          </a:p>
        </p:txBody>
      </p:sp>
      <p:sp>
        <p:nvSpPr>
          <p:cNvPr id="235" name="Google Shape;235;p29"/>
          <p:cNvSpPr txBox="1">
            <a:spLocks noGrp="1"/>
          </p:cNvSpPr>
          <p:nvPr>
            <p:ph type="body" idx="1"/>
          </p:nvPr>
        </p:nvSpPr>
        <p:spPr>
          <a:xfrm>
            <a:off x="311700" y="1152475"/>
            <a:ext cx="40794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dirty="0">
              <a:solidFill>
                <a:schemeClr val="dk1"/>
              </a:solidFill>
            </a:endParaRPr>
          </a:p>
          <a:p>
            <a:pPr marL="457200" lvl="0" indent="-342900" algn="l" rtl="0">
              <a:spcBef>
                <a:spcPts val="1200"/>
              </a:spcBef>
              <a:spcAft>
                <a:spcPts val="0"/>
              </a:spcAft>
              <a:buClr>
                <a:schemeClr val="dk1"/>
              </a:buClr>
              <a:buSzPts val="1800"/>
              <a:buChar char="●"/>
            </a:pPr>
            <a:r>
              <a:rPr lang="ko" dirty="0">
                <a:solidFill>
                  <a:schemeClr val="dk1"/>
                </a:solidFill>
              </a:rPr>
              <a:t>anagers who are risk-averse will practice diversification and portfolio management and become a minority stockholder of the firm he manages.</a:t>
            </a:r>
            <a:endParaRPr dirty="0">
              <a:solidFill>
                <a:schemeClr val="dk1"/>
              </a:solidFill>
            </a:endParaRPr>
          </a:p>
        </p:txBody>
      </p:sp>
      <p:sp>
        <p:nvSpPr>
          <p:cNvPr id="236" name="Google Shape;236;p29"/>
          <p:cNvSpPr txBox="1"/>
          <p:nvPr/>
        </p:nvSpPr>
        <p:spPr>
          <a:xfrm>
            <a:off x="4572000" y="1609675"/>
            <a:ext cx="4503600" cy="3051574"/>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Clr>
                <a:schemeClr val="dk1"/>
              </a:buClr>
              <a:buSzPts val="1800"/>
              <a:buChar char="●"/>
            </a:pPr>
            <a:r>
              <a:rPr lang="en-US" altLang="ko" sz="1800" dirty="0">
                <a:solidFill>
                  <a:schemeClr val="dk1"/>
                </a:solidFill>
              </a:rPr>
              <a:t>D</a:t>
            </a:r>
            <a:r>
              <a:rPr lang="ko" sz="1800" dirty="0">
                <a:solidFill>
                  <a:schemeClr val="dk1"/>
                </a:solidFill>
              </a:rPr>
              <a:t>etermined by the intersection between the demand by the manager for outside financing (marginal value of the increased diversification) and marginal agency cost</a:t>
            </a:r>
            <a:endParaRPr lang="en-US" altLang="ko" sz="1800" dirty="0">
              <a:solidFill>
                <a:schemeClr val="dk1"/>
              </a:solidFill>
            </a:endParaRPr>
          </a:p>
          <a:p>
            <a:pPr marL="114300" lvl="0" algn="l" rtl="0">
              <a:lnSpc>
                <a:spcPct val="115000"/>
              </a:lnSpc>
              <a:spcBef>
                <a:spcPts val="0"/>
              </a:spcBef>
              <a:spcAft>
                <a:spcPts val="0"/>
              </a:spcAft>
              <a:buClr>
                <a:schemeClr val="dk1"/>
              </a:buClr>
              <a:buSzPts val="1800"/>
            </a:pPr>
            <a:r>
              <a:rPr lang="ko" sz="1800" dirty="0">
                <a:solidFill>
                  <a:schemeClr val="dk1"/>
                </a:solidFill>
              </a:rPr>
              <a:t>.</a:t>
            </a:r>
            <a:endParaRPr sz="1800" dirty="0">
              <a:solidFill>
                <a:schemeClr val="dk1"/>
              </a:solidFill>
            </a:endParaRPr>
          </a:p>
          <a:p>
            <a:pPr marL="457200" lvl="0" indent="-342900" algn="l" rtl="0">
              <a:lnSpc>
                <a:spcPct val="115000"/>
              </a:lnSpc>
              <a:spcBef>
                <a:spcPts val="0"/>
              </a:spcBef>
              <a:spcAft>
                <a:spcPts val="0"/>
              </a:spcAft>
              <a:buClr>
                <a:schemeClr val="dk1"/>
              </a:buClr>
              <a:buSzPts val="1800"/>
              <a:buChar char="●"/>
            </a:pPr>
            <a:r>
              <a:rPr lang="en-US" altLang="ko" sz="1800" dirty="0">
                <a:solidFill>
                  <a:schemeClr val="dk1"/>
                </a:solidFill>
              </a:rPr>
              <a:t>A P</a:t>
            </a:r>
            <a:r>
              <a:rPr lang="ko" sz="1800" dirty="0">
                <a:solidFill>
                  <a:schemeClr val="dk1"/>
                </a:solidFill>
              </a:rPr>
              <a:t>areto optimal choice: there is no way to reduce agency costs without making someone worse off.</a:t>
            </a:r>
            <a:endParaRPr dirty="0"/>
          </a:p>
        </p:txBody>
      </p:sp>
      <p:sp>
        <p:nvSpPr>
          <p:cNvPr id="237" name="Google Shape;237;p29"/>
          <p:cNvSpPr txBox="1">
            <a:spLocks noGrp="1"/>
          </p:cNvSpPr>
          <p:nvPr>
            <p:ph type="title"/>
          </p:nvPr>
        </p:nvSpPr>
        <p:spPr>
          <a:xfrm>
            <a:off x="4693650" y="550800"/>
            <a:ext cx="42603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ko" dirty="0"/>
              <a:t>Optimal amount of outside financing</a:t>
            </a:r>
            <a:endParaRPr dirty="0"/>
          </a:p>
          <a:p>
            <a:pPr marL="0" lvl="0" indent="0" algn="ctr" rtl="0">
              <a:spcBef>
                <a:spcPts val="0"/>
              </a:spcBef>
              <a:spcAft>
                <a:spcPts val="0"/>
              </a:spcAft>
              <a:buClr>
                <a:schemeClr val="dk1"/>
              </a:buClr>
              <a:buSzPct val="39285"/>
              <a:buFont typeface="Arial"/>
              <a:buNone/>
            </a:pPr>
            <a:endParaRPr dirty="0"/>
          </a:p>
          <a:p>
            <a:pPr marL="0" lvl="0" indent="0" algn="ctr" rtl="0">
              <a:spcBef>
                <a:spcPts val="0"/>
              </a:spcBef>
              <a:spcAft>
                <a:spcPts val="0"/>
              </a:spcAft>
              <a:buNone/>
            </a:pPr>
            <a:endParaRPr dirty="0"/>
          </a:p>
        </p:txBody>
      </p:sp>
      <p:grpSp>
        <p:nvGrpSpPr>
          <p:cNvPr id="238" name="Google Shape;238;p29"/>
          <p:cNvGrpSpPr/>
          <p:nvPr/>
        </p:nvGrpSpPr>
        <p:grpSpPr>
          <a:xfrm>
            <a:off x="647402" y="96266"/>
            <a:ext cx="7839882" cy="421167"/>
            <a:chOff x="647402" y="96266"/>
            <a:chExt cx="7839882" cy="421167"/>
          </a:xfrm>
        </p:grpSpPr>
        <p:sp>
          <p:nvSpPr>
            <p:cNvPr id="239" name="Google Shape;239;p29"/>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240" name="Google Shape;240;p29"/>
            <p:cNvSpPr/>
            <p:nvPr/>
          </p:nvSpPr>
          <p:spPr>
            <a:xfrm>
              <a:off x="3299075" y="96275"/>
              <a:ext cx="1386650" cy="42115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241" name="Google Shape;241;p29"/>
            <p:cNvSpPr/>
            <p:nvPr/>
          </p:nvSpPr>
          <p:spPr>
            <a:xfrm>
              <a:off x="5910287" y="96266"/>
              <a:ext cx="2576997" cy="421167"/>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242" name="Google Shape;242;p29"/>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243" name="Google Shape;243;p29"/>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0"/>
          <p:cNvSpPr txBox="1">
            <a:spLocks noGrp="1"/>
          </p:cNvSpPr>
          <p:nvPr>
            <p:ph type="title"/>
          </p:nvPr>
        </p:nvSpPr>
        <p:spPr>
          <a:xfrm>
            <a:off x="0" y="4450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Conclusion</a:t>
            </a:r>
            <a:endParaRPr b="1" dirty="0"/>
          </a:p>
        </p:txBody>
      </p:sp>
      <p:sp>
        <p:nvSpPr>
          <p:cNvPr id="249" name="Google Shape;24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dirty="0">
                <a:solidFill>
                  <a:schemeClr val="dk1"/>
                </a:solidFill>
              </a:rPr>
              <a:t>Contractual relations are the essence of the firm, not only with employees but with suppliers, customers, creditors, etc.</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Agency costs = the monitoring expenditures by the principal + the economic bonding expenditures by the agent + the residual loss</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Positive monitoring and bonding costs are unavoidable in agency relationships.</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Agency costs are as real as any other costs. </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There are strong incentives for individuals to minimize agency costs.</a:t>
            </a:r>
            <a:endParaRPr dirty="0">
              <a:solidFill>
                <a:schemeClr val="dk1"/>
              </a:solidFill>
            </a:endParaRPr>
          </a:p>
          <a:p>
            <a:pPr marL="457200" lvl="0" indent="-342900" algn="l" rtl="0">
              <a:spcBef>
                <a:spcPts val="0"/>
              </a:spcBef>
              <a:spcAft>
                <a:spcPts val="0"/>
              </a:spcAft>
              <a:buClr>
                <a:schemeClr val="dk1"/>
              </a:buClr>
              <a:buSzPts val="1800"/>
              <a:buChar char="●"/>
            </a:pPr>
            <a:r>
              <a:rPr lang="ko" b="1" dirty="0">
                <a:solidFill>
                  <a:schemeClr val="dk1"/>
                </a:solidFill>
              </a:rPr>
              <a:t>Explains ownership structure of the firm as an institution designed to limit (minimize) agency costs.</a:t>
            </a:r>
            <a:endParaRPr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0" y="4450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Objective and Summary</a:t>
            </a:r>
            <a:endParaRPr b="1" dirty="0"/>
          </a:p>
        </p:txBody>
      </p:sp>
      <p:sp>
        <p:nvSpPr>
          <p:cNvPr id="62" name="Google Shape;62;p14"/>
          <p:cNvSpPr txBox="1">
            <a:spLocks noGrp="1"/>
          </p:cNvSpPr>
          <p:nvPr>
            <p:ph type="body" idx="1"/>
          </p:nvPr>
        </p:nvSpPr>
        <p:spPr>
          <a:xfrm>
            <a:off x="311700" y="1152474"/>
            <a:ext cx="8520600" cy="399102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dirty="0">
                <a:solidFill>
                  <a:schemeClr val="dk1"/>
                </a:solidFill>
              </a:rPr>
              <a:t>Previously, there was no established theory of  firms. A firm was treated like a “black box</a:t>
            </a:r>
            <a:r>
              <a:rPr lang="en-US" altLang="ko" dirty="0">
                <a:solidFill>
                  <a:schemeClr val="dk1"/>
                </a:solidFill>
              </a:rPr>
              <a:t>.</a:t>
            </a:r>
            <a:r>
              <a:rPr lang="ko" dirty="0">
                <a:solidFill>
                  <a:schemeClr val="dk1"/>
                </a:solidFill>
              </a:rPr>
              <a:t>”</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This paper develops a </a:t>
            </a:r>
            <a:r>
              <a:rPr lang="ko" b="1" u="sng" dirty="0">
                <a:solidFill>
                  <a:schemeClr val="dk1"/>
                </a:solidFill>
              </a:rPr>
              <a:t>theory of the ownership structure of the firm </a:t>
            </a:r>
            <a:r>
              <a:rPr lang="ko" b="1" dirty="0">
                <a:solidFill>
                  <a:schemeClr val="dk1"/>
                </a:solidFill>
              </a:rPr>
              <a:t>by integrating the theory of agency, property rights, and finance.</a:t>
            </a:r>
            <a:endParaRPr lang="en-US" altLang="ko" b="1" dirty="0">
              <a:solidFill>
                <a:schemeClr val="dk1"/>
              </a:solidFill>
            </a:endParaRPr>
          </a:p>
          <a:p>
            <a:pPr marL="114300" lvl="0" indent="0" algn="l" rtl="0">
              <a:spcBef>
                <a:spcPts val="0"/>
              </a:spcBef>
              <a:spcAft>
                <a:spcPts val="0"/>
              </a:spcAft>
              <a:buClr>
                <a:schemeClr val="dk1"/>
              </a:buClr>
              <a:buSzPts val="1800"/>
              <a:buNone/>
            </a:pPr>
            <a:endParaRPr b="1"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Ownership structure: how is firm financing done through debt or equity markets? (ratio)</a:t>
            </a:r>
            <a:endParaRPr lang="en-US" altLang="ko" dirty="0">
              <a:solidFill>
                <a:schemeClr val="dk1"/>
              </a:solidFill>
            </a:endParaRPr>
          </a:p>
          <a:p>
            <a:pPr marL="457200" lvl="0" indent="-342900" algn="l" rtl="0">
              <a:spcBef>
                <a:spcPts val="0"/>
              </a:spcBef>
              <a:spcAft>
                <a:spcPts val="0"/>
              </a:spcAft>
              <a:buClr>
                <a:schemeClr val="dk1"/>
              </a:buClr>
              <a:buSzPts val="1800"/>
              <a:buChar char="●"/>
            </a:pPr>
            <a:endParaRPr dirty="0">
              <a:solidFill>
                <a:schemeClr val="dk1"/>
              </a:solidFill>
            </a:endParaRPr>
          </a:p>
          <a:p>
            <a:pPr marL="457200" lvl="0" indent="-342900" algn="l" rtl="0">
              <a:spcBef>
                <a:spcPts val="0"/>
              </a:spcBef>
              <a:spcAft>
                <a:spcPts val="0"/>
              </a:spcAft>
              <a:buClr>
                <a:schemeClr val="dk1"/>
              </a:buClr>
              <a:buSzPts val="1800"/>
              <a:buChar char="●"/>
            </a:pPr>
            <a:r>
              <a:rPr lang="ko" b="1" dirty="0">
                <a:solidFill>
                  <a:schemeClr val="dk1"/>
                </a:solidFill>
              </a:rPr>
              <a:t>Explains ownership structure of the firm as an institution designed to limit (minimize) agency costs.</a:t>
            </a:r>
            <a:endParaRPr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55841" y="1233175"/>
            <a:ext cx="4627841" cy="1482300"/>
          </a:xfrm>
        </p:spPr>
        <p:txBody>
          <a:bodyPr spcFirstLastPara="1" wrap="square" lIns="91425" tIns="91425" rIns="91425" bIns="91425" anchor="b" anchorCtr="0">
            <a:normAutofit/>
          </a:bodyPr>
          <a:lstStyle/>
          <a:p>
            <a:pPr marL="0" lvl="0" indent="0" rtl="0">
              <a:spcBef>
                <a:spcPts val="0"/>
              </a:spcBef>
              <a:spcAft>
                <a:spcPts val="0"/>
              </a:spcAft>
              <a:buNone/>
            </a:pPr>
            <a:r>
              <a:rPr lang="ko" sz="2400" b="1" dirty="0"/>
              <a:t>New definition of the firm</a:t>
            </a:r>
            <a:endParaRPr lang="en-US" sz="2400" b="1" dirty="0"/>
          </a:p>
        </p:txBody>
      </p:sp>
      <p:sp>
        <p:nvSpPr>
          <p:cNvPr id="68" name="Google Shape;68;p15"/>
          <p:cNvSpPr txBox="1">
            <a:spLocks noGrp="1"/>
          </p:cNvSpPr>
          <p:nvPr>
            <p:ph type="body" idx="2"/>
          </p:nvPr>
        </p:nvSpPr>
        <p:spPr>
          <a:xfrm>
            <a:off x="4939500" y="724075"/>
            <a:ext cx="3837000" cy="3695100"/>
          </a:xfrm>
        </p:spPr>
        <p:txBody>
          <a:bodyPr spcFirstLastPara="1" wrap="square" lIns="91425" tIns="91425" rIns="91425" bIns="91425" anchor="ctr" anchorCtr="0">
            <a:normAutofit lnSpcReduction="10000"/>
          </a:bodyPr>
          <a:lstStyle/>
          <a:p>
            <a:pPr marL="457200" lvl="0" indent="-342900" rtl="0">
              <a:lnSpc>
                <a:spcPct val="105000"/>
              </a:lnSpc>
              <a:spcBef>
                <a:spcPts val="0"/>
              </a:spcBef>
              <a:spcAft>
                <a:spcPts val="600"/>
              </a:spcAft>
              <a:buClr>
                <a:schemeClr val="dk1"/>
              </a:buClr>
              <a:buSzPts val="1800"/>
              <a:buChar char="●"/>
            </a:pPr>
            <a:r>
              <a:rPr lang="en-US" altLang="ko" sz="1500" dirty="0"/>
              <a:t>“Just like any organizations or institutions, </a:t>
            </a:r>
            <a:r>
              <a:rPr lang="en-US" altLang="ko" sz="1500" b="1" dirty="0"/>
              <a:t>a firm is a form of legal fiction which serves as a nexus for </a:t>
            </a:r>
            <a:r>
              <a:rPr lang="en-US" altLang="ko" sz="1500" b="1" u="sng" dirty="0"/>
              <a:t>contracting </a:t>
            </a:r>
            <a:r>
              <a:rPr lang="en-US" altLang="ko" sz="1500" b="1" dirty="0"/>
              <a:t>relationships among individuals.</a:t>
            </a:r>
            <a:r>
              <a:rPr lang="en-US" altLang="ko" sz="1500" dirty="0"/>
              <a:t>”</a:t>
            </a:r>
          </a:p>
          <a:p>
            <a:pPr marL="114300" lvl="0" indent="0" rtl="0">
              <a:lnSpc>
                <a:spcPct val="105000"/>
              </a:lnSpc>
              <a:spcBef>
                <a:spcPts val="0"/>
              </a:spcBef>
              <a:spcAft>
                <a:spcPts val="600"/>
              </a:spcAft>
              <a:buClr>
                <a:schemeClr val="dk1"/>
              </a:buClr>
              <a:buSzPts val="1800"/>
              <a:buNone/>
            </a:pPr>
            <a:endParaRPr lang="en-US" sz="1500" dirty="0"/>
          </a:p>
          <a:p>
            <a:pPr marL="457200" lvl="0" indent="-342900" rtl="0">
              <a:lnSpc>
                <a:spcPct val="105000"/>
              </a:lnSpc>
              <a:spcBef>
                <a:spcPts val="0"/>
              </a:spcBef>
              <a:spcAft>
                <a:spcPts val="600"/>
              </a:spcAft>
              <a:buClr>
                <a:schemeClr val="dk1"/>
              </a:buClr>
              <a:buSzPts val="1800"/>
              <a:buChar char="●"/>
            </a:pPr>
            <a:r>
              <a:rPr lang="en-US" altLang="ko" sz="1500" dirty="0"/>
              <a:t>The firm is not an individual. It is a legal fiction that brings the conflicting objectives of individuals into equilibrium via contracts. </a:t>
            </a:r>
          </a:p>
          <a:p>
            <a:pPr marL="114300" lvl="0" indent="0" rtl="0">
              <a:lnSpc>
                <a:spcPct val="105000"/>
              </a:lnSpc>
              <a:spcBef>
                <a:spcPts val="0"/>
              </a:spcBef>
              <a:spcAft>
                <a:spcPts val="600"/>
              </a:spcAft>
              <a:buClr>
                <a:schemeClr val="dk1"/>
              </a:buClr>
              <a:buSzPts val="1800"/>
              <a:buNone/>
            </a:pPr>
            <a:endParaRPr lang="en-US" sz="1500" dirty="0"/>
          </a:p>
          <a:p>
            <a:pPr marL="457200" lvl="0" indent="-342900" rtl="0">
              <a:lnSpc>
                <a:spcPct val="105000"/>
              </a:lnSpc>
              <a:spcBef>
                <a:spcPts val="0"/>
              </a:spcBef>
              <a:spcAft>
                <a:spcPts val="600"/>
              </a:spcAft>
              <a:buClr>
                <a:schemeClr val="dk1"/>
              </a:buClr>
              <a:buSzPts val="1800"/>
              <a:buChar char="●"/>
            </a:pPr>
            <a:r>
              <a:rPr lang="en-US" altLang="ko" sz="1500" dirty="0"/>
              <a:t>Thus, the “behavior” of a film is like that of a market, not a person with motivations and intentions.</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Theory of property rights </a:t>
            </a:r>
            <a:endParaRPr b="1" dirty="0"/>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dirty="0">
                <a:solidFill>
                  <a:schemeClr val="dk1"/>
                </a:solidFill>
              </a:rPr>
              <a:t>Coase, Alchain, Demsetz</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S</a:t>
            </a:r>
            <a:r>
              <a:rPr lang="ko" dirty="0">
                <a:solidFill>
                  <a:schemeClr val="dk1"/>
                </a:solidFill>
              </a:rPr>
              <a:t>pecification of individual rights via contracts determines how costs and reward will be allocated among the participants in an organization. So individual behavior will depend upon the nature of these contracts.</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ko" b="1" dirty="0">
                <a:solidFill>
                  <a:schemeClr val="dk1"/>
                </a:solidFill>
              </a:rPr>
              <a:t>This paper focuses on the </a:t>
            </a:r>
            <a:r>
              <a:rPr lang="ko" b="1" u="sng" dirty="0">
                <a:solidFill>
                  <a:schemeClr val="dk1"/>
                </a:solidFill>
              </a:rPr>
              <a:t>behavioral implications of the property rights</a:t>
            </a:r>
            <a:r>
              <a:rPr lang="ko" b="1" dirty="0">
                <a:solidFill>
                  <a:schemeClr val="dk1"/>
                </a:solidFill>
              </a:rPr>
              <a:t> in the contracts between the owners and managers of the firm.</a:t>
            </a:r>
            <a:endParaRPr dirty="0">
              <a:solidFill>
                <a:schemeClr val="dk1"/>
              </a:solidFill>
            </a:endParaRPr>
          </a:p>
        </p:txBody>
      </p:sp>
      <p:grpSp>
        <p:nvGrpSpPr>
          <p:cNvPr id="75" name="Google Shape;75;p16"/>
          <p:cNvGrpSpPr/>
          <p:nvPr/>
        </p:nvGrpSpPr>
        <p:grpSpPr>
          <a:xfrm>
            <a:off x="647402" y="96266"/>
            <a:ext cx="7839882" cy="421167"/>
            <a:chOff x="647402" y="96266"/>
            <a:chExt cx="7839882" cy="421167"/>
          </a:xfrm>
        </p:grpSpPr>
        <p:sp>
          <p:nvSpPr>
            <p:cNvPr id="76" name="Google Shape;76;p16"/>
            <p:cNvSpPr/>
            <p:nvPr/>
          </p:nvSpPr>
          <p:spPr>
            <a:xfrm>
              <a:off x="647402" y="96266"/>
              <a:ext cx="2576997" cy="421167"/>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77" name="Google Shape;77;p16"/>
            <p:cNvSpPr/>
            <p:nvPr/>
          </p:nvSpPr>
          <p:spPr>
            <a:xfrm>
              <a:off x="3299075" y="96275"/>
              <a:ext cx="1386650" cy="42115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78" name="Google Shape;78;p16"/>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79" name="Google Shape;79;p16"/>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80" name="Google Shape;80;p16"/>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53788" y="597425"/>
            <a:ext cx="9197788"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Theory of agency </a:t>
            </a:r>
            <a:endParaRPr b="1" dirty="0"/>
          </a:p>
        </p:txBody>
      </p:sp>
      <p:sp>
        <p:nvSpPr>
          <p:cNvPr id="86" name="Google Shape;86;p17"/>
          <p:cNvSpPr txBox="1">
            <a:spLocks noGrp="1"/>
          </p:cNvSpPr>
          <p:nvPr>
            <p:ph type="body" idx="1"/>
          </p:nvPr>
        </p:nvSpPr>
        <p:spPr>
          <a:xfrm>
            <a:off x="127747" y="1152474"/>
            <a:ext cx="8839790" cy="3991025"/>
          </a:xfrm>
          <a:prstGeom prst="rect">
            <a:avLst/>
          </a:prstGeom>
          <a:ln>
            <a:noFill/>
          </a:ln>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ko" dirty="0">
                <a:solidFill>
                  <a:schemeClr val="dk1"/>
                </a:solidFill>
              </a:rPr>
              <a:t>Adam Smith, The Wealth of Nations (1776): “the managers of a firm are agents who manage money of others, so they may exhibit negligence and profusion.”</a:t>
            </a:r>
            <a:endParaRPr dirty="0">
              <a:solidFill>
                <a:schemeClr val="dk1"/>
              </a:solidFill>
            </a:endParaRPr>
          </a:p>
          <a:p>
            <a:pPr marL="457200" lvl="0" indent="-342900" algn="l" rtl="0">
              <a:spcBef>
                <a:spcPts val="0"/>
              </a:spcBef>
              <a:spcAft>
                <a:spcPts val="0"/>
              </a:spcAft>
              <a:buClr>
                <a:schemeClr val="dk1"/>
              </a:buClr>
              <a:buSzPts val="1800"/>
              <a:buChar char="●"/>
            </a:pPr>
            <a:r>
              <a:rPr lang="en-US" altLang="ko" b="1" i="1" dirty="0">
                <a:solidFill>
                  <a:schemeClr val="dk1"/>
                </a:solidFill>
              </a:rPr>
              <a:t>A</a:t>
            </a:r>
            <a:r>
              <a:rPr lang="ko" b="1" i="1" dirty="0">
                <a:solidFill>
                  <a:schemeClr val="dk1"/>
                </a:solidFill>
              </a:rPr>
              <a:t>gency relationship</a:t>
            </a:r>
            <a:r>
              <a:rPr lang="ko" dirty="0">
                <a:solidFill>
                  <a:schemeClr val="dk1"/>
                </a:solidFill>
              </a:rPr>
              <a:t> is a contract under which one or more persons (principals=shareholders) engage another person (agent=manageres) to perform some service on their behalf via delegation of decision</a:t>
            </a:r>
            <a:r>
              <a:rPr lang="en-US" altLang="ko" dirty="0">
                <a:solidFill>
                  <a:schemeClr val="dk1"/>
                </a:solidFill>
              </a:rPr>
              <a:t>-</a:t>
            </a:r>
            <a:r>
              <a:rPr lang="ko" dirty="0">
                <a:solidFill>
                  <a:schemeClr val="dk1"/>
                </a:solidFill>
              </a:rPr>
              <a:t>making authority.</a:t>
            </a: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B</a:t>
            </a:r>
            <a:r>
              <a:rPr lang="ko" dirty="0">
                <a:solidFill>
                  <a:schemeClr val="dk1"/>
                </a:solidFill>
              </a:rPr>
              <a:t>ecause </a:t>
            </a:r>
            <a:r>
              <a:rPr lang="ko" b="1" dirty="0">
                <a:solidFill>
                  <a:schemeClr val="dk1"/>
                </a:solidFill>
              </a:rPr>
              <a:t>both principals and the agent are </a:t>
            </a:r>
            <a:r>
              <a:rPr lang="ko" b="1" i="1" dirty="0">
                <a:solidFill>
                  <a:srgbClr val="0000FF"/>
                </a:solidFill>
              </a:rPr>
              <a:t>utility maximizers</a:t>
            </a:r>
            <a:r>
              <a:rPr lang="ko" i="1" dirty="0">
                <a:solidFill>
                  <a:schemeClr val="dk1"/>
                </a:solidFill>
              </a:rPr>
              <a:t>,</a:t>
            </a:r>
            <a:r>
              <a:rPr lang="ko" dirty="0">
                <a:solidFill>
                  <a:schemeClr val="dk1"/>
                </a:solidFill>
              </a:rPr>
              <a:t> the agent will not always act in the best interests of the principal. </a:t>
            </a: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The principal will establish incentives for the agent and incur costs (monetary and non-monetary) such as </a:t>
            </a:r>
            <a:r>
              <a:rPr lang="ko" b="1" dirty="0">
                <a:solidFill>
                  <a:schemeClr val="dk1"/>
                </a:solidFill>
              </a:rPr>
              <a:t>monitoring costs</a:t>
            </a:r>
            <a:r>
              <a:rPr lang="ko" dirty="0">
                <a:solidFill>
                  <a:schemeClr val="dk1"/>
                </a:solidFill>
              </a:rPr>
              <a:t> by the principal, </a:t>
            </a:r>
            <a:r>
              <a:rPr lang="ko" b="1" dirty="0">
                <a:solidFill>
                  <a:schemeClr val="dk1"/>
                </a:solidFill>
              </a:rPr>
              <a:t>bonding costs</a:t>
            </a:r>
            <a:r>
              <a:rPr lang="ko" dirty="0">
                <a:solidFill>
                  <a:schemeClr val="dk1"/>
                </a:solidFill>
              </a:rPr>
              <a:t> by the agent, and </a:t>
            </a:r>
            <a:r>
              <a:rPr lang="ko" b="1" dirty="0">
                <a:solidFill>
                  <a:schemeClr val="dk1"/>
                </a:solidFill>
              </a:rPr>
              <a:t>residual loss</a:t>
            </a:r>
            <a:r>
              <a:rPr lang="ko" dirty="0">
                <a:solidFill>
                  <a:schemeClr val="dk1"/>
                </a:solidFill>
              </a:rPr>
              <a:t>. </a:t>
            </a:r>
            <a:r>
              <a:rPr lang="en-US" altLang="ko" dirty="0">
                <a:solidFill>
                  <a:schemeClr val="dk1"/>
                </a:solidFill>
              </a:rPr>
              <a:t> (NB: monitoring includes rewards and routines)</a:t>
            </a:r>
            <a:br>
              <a:rPr lang="ko" dirty="0">
                <a:solidFill>
                  <a:schemeClr val="dk1"/>
                </a:solidFill>
              </a:rPr>
            </a:br>
            <a:r>
              <a:rPr lang="ko" dirty="0">
                <a:solidFill>
                  <a:schemeClr val="dk1"/>
                </a:solidFill>
              </a:rPr>
              <a:t>→ </a:t>
            </a:r>
            <a:r>
              <a:rPr lang="en-US" altLang="ko" dirty="0">
                <a:solidFill>
                  <a:schemeClr val="dk1"/>
                </a:solidFill>
              </a:rPr>
              <a:t>T</a:t>
            </a:r>
            <a:r>
              <a:rPr lang="ko" b="1" dirty="0">
                <a:solidFill>
                  <a:schemeClr val="dk1"/>
                </a:solidFill>
              </a:rPr>
              <a:t>he sum of these three costs= agency costs.</a:t>
            </a:r>
            <a:endParaRPr b="1" dirty="0">
              <a:solidFill>
                <a:schemeClr val="dk1"/>
              </a:solidFill>
            </a:endParaRPr>
          </a:p>
        </p:txBody>
      </p:sp>
      <p:grpSp>
        <p:nvGrpSpPr>
          <p:cNvPr id="87" name="Google Shape;87;p17"/>
          <p:cNvGrpSpPr/>
          <p:nvPr/>
        </p:nvGrpSpPr>
        <p:grpSpPr>
          <a:xfrm>
            <a:off x="647402" y="96266"/>
            <a:ext cx="7839882" cy="421167"/>
            <a:chOff x="647402" y="96266"/>
            <a:chExt cx="7839882" cy="421167"/>
          </a:xfrm>
        </p:grpSpPr>
        <p:sp>
          <p:nvSpPr>
            <p:cNvPr id="88" name="Google Shape;88;p17"/>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89" name="Google Shape;89;p17"/>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90" name="Google Shape;90;p17"/>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91" name="Google Shape;91;p17"/>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92" name="Google Shape;92;p17"/>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Theory of agency: </a:t>
            </a:r>
            <a:r>
              <a:rPr lang="en-US" altLang="ko" b="1" dirty="0"/>
              <a:t>F</a:t>
            </a:r>
            <a:r>
              <a:rPr lang="ko" b="1" dirty="0"/>
              <a:t>ocus of this paper</a:t>
            </a:r>
            <a:endParaRPr b="1" dirty="0"/>
          </a:p>
        </p:txBody>
      </p:sp>
      <p:sp>
        <p:nvSpPr>
          <p:cNvPr id="98" name="Google Shape;98;p18"/>
          <p:cNvSpPr txBox="1">
            <a:spLocks noGrp="1"/>
          </p:cNvSpPr>
          <p:nvPr>
            <p:ph type="body" idx="1"/>
          </p:nvPr>
        </p:nvSpPr>
        <p:spPr>
          <a:xfrm>
            <a:off x="311700" y="1217303"/>
            <a:ext cx="8520600" cy="34164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Clr>
                <a:schemeClr val="dk1"/>
              </a:buClr>
              <a:buSzPts val="1800"/>
              <a:buChar char="●"/>
            </a:pPr>
            <a:r>
              <a:rPr lang="ko" dirty="0">
                <a:solidFill>
                  <a:schemeClr val="dk1"/>
                </a:solidFill>
              </a:rPr>
              <a:t>Investigates the incentives faced by the parties and elements of determination of the </a:t>
            </a:r>
            <a:r>
              <a:rPr lang="ko" b="1" dirty="0">
                <a:solidFill>
                  <a:schemeClr val="dk1"/>
                </a:solidFill>
              </a:rPr>
              <a:t>equilibrium contractual form</a:t>
            </a:r>
            <a:r>
              <a:rPr lang="ko" dirty="0">
                <a:solidFill>
                  <a:schemeClr val="dk1"/>
                </a:solidFill>
              </a:rPr>
              <a:t> that characterizes the relationship between the agent and the outside equity and debt holders (principals)</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C</a:t>
            </a:r>
            <a:r>
              <a:rPr lang="ko" dirty="0">
                <a:solidFill>
                  <a:schemeClr val="dk1"/>
                </a:solidFill>
              </a:rPr>
              <a:t>onflicting objectives of individuals of a firm are brought into equilibrium through contracts</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Most firms have a mixed financial structure, employing both outside equity and debt (mixed financial structure)</a:t>
            </a:r>
            <a:endParaRPr lang="en-US" altLang="ko" dirty="0">
              <a:solidFill>
                <a:schemeClr val="dk1"/>
              </a:solidFill>
            </a:endParaRPr>
          </a:p>
          <a:p>
            <a:pPr marL="114300" lvl="0" indent="0" algn="l" rtl="0">
              <a:spcBef>
                <a:spcPts val="0"/>
              </a:spcBef>
              <a:spcAft>
                <a:spcPts val="0"/>
              </a:spcAft>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ko" b="1" dirty="0">
                <a:solidFill>
                  <a:schemeClr val="dk1"/>
                </a:solidFill>
              </a:rPr>
              <a:t>Agency costs are generated by outside claims of the firm </a:t>
            </a:r>
            <a:br>
              <a:rPr lang="ko" b="1" dirty="0">
                <a:solidFill>
                  <a:schemeClr val="dk1"/>
                </a:solidFill>
              </a:rPr>
            </a:br>
            <a:r>
              <a:rPr lang="ko" b="1" dirty="0">
                <a:solidFill>
                  <a:schemeClr val="dk1"/>
                </a:solidFill>
              </a:rPr>
              <a:t>1) outside equity</a:t>
            </a:r>
            <a:br>
              <a:rPr lang="ko" b="1" dirty="0">
                <a:solidFill>
                  <a:schemeClr val="dk1"/>
                </a:solidFill>
              </a:rPr>
            </a:br>
            <a:r>
              <a:rPr lang="ko" b="1" dirty="0">
                <a:solidFill>
                  <a:schemeClr val="dk1"/>
                </a:solidFill>
              </a:rPr>
              <a:t>2) debt</a:t>
            </a:r>
            <a:endParaRPr b="1" dirty="0">
              <a:solidFill>
                <a:schemeClr val="dk1"/>
              </a:solidFill>
            </a:endParaRPr>
          </a:p>
        </p:txBody>
      </p:sp>
      <p:grpSp>
        <p:nvGrpSpPr>
          <p:cNvPr id="99" name="Google Shape;99;p18"/>
          <p:cNvGrpSpPr/>
          <p:nvPr/>
        </p:nvGrpSpPr>
        <p:grpSpPr>
          <a:xfrm>
            <a:off x="647402" y="96266"/>
            <a:ext cx="7839882" cy="421167"/>
            <a:chOff x="647402" y="96266"/>
            <a:chExt cx="7839882" cy="421167"/>
          </a:xfrm>
        </p:grpSpPr>
        <p:sp>
          <p:nvSpPr>
            <p:cNvPr id="100" name="Google Shape;100;p18"/>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01" name="Google Shape;101;p18"/>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02" name="Google Shape;102;p18"/>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03" name="Google Shape;103;p18"/>
            <p:cNvSpPr/>
            <p:nvPr/>
          </p:nvSpPr>
          <p:spPr>
            <a:xfrm>
              <a:off x="4685725" y="9627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04" name="Google Shape;104;p18"/>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88232" y="597425"/>
            <a:ext cx="9225332"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Agency costs of outside equity</a:t>
            </a:r>
            <a:endParaRPr b="1" dirty="0"/>
          </a:p>
          <a:p>
            <a:pPr marL="0" lvl="0" indent="0" algn="ctr" rtl="0">
              <a:spcBef>
                <a:spcPts val="0"/>
              </a:spcBef>
              <a:spcAft>
                <a:spcPts val="0"/>
              </a:spcAft>
              <a:buNone/>
            </a:pPr>
            <a:endParaRPr dirty="0"/>
          </a:p>
        </p:txBody>
      </p:sp>
      <p:sp>
        <p:nvSpPr>
          <p:cNvPr id="110" name="Google Shape;110;p19"/>
          <p:cNvSpPr txBox="1">
            <a:spLocks noGrp="1"/>
          </p:cNvSpPr>
          <p:nvPr>
            <p:ph type="body" idx="1"/>
          </p:nvPr>
        </p:nvSpPr>
        <p:spPr>
          <a:xfrm>
            <a:off x="6899" y="1152475"/>
            <a:ext cx="4204153"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Clr>
                <a:schemeClr val="dk1"/>
              </a:buClr>
              <a:buSzPct val="61111"/>
              <a:buFont typeface="Arial"/>
              <a:buNone/>
            </a:pPr>
            <a:r>
              <a:rPr lang="ko" b="1" dirty="0">
                <a:solidFill>
                  <a:schemeClr val="dk1"/>
                </a:solidFill>
              </a:rPr>
              <a:t>CASE 1: Wholly owned firm managed by owner</a:t>
            </a:r>
            <a:endParaRPr b="1" dirty="0">
              <a:solidFill>
                <a:schemeClr val="dk1"/>
              </a:solidFill>
            </a:endParaRPr>
          </a:p>
          <a:p>
            <a:pPr marL="457200" lvl="0" indent="-317182" algn="l" rtl="0">
              <a:spcBef>
                <a:spcPts val="1200"/>
              </a:spcBef>
              <a:spcAft>
                <a:spcPts val="0"/>
              </a:spcAft>
              <a:buClr>
                <a:schemeClr val="dk1"/>
              </a:buClr>
              <a:buSzPct val="100000"/>
              <a:buChar char="●"/>
            </a:pPr>
            <a:r>
              <a:rPr lang="ko" dirty="0">
                <a:solidFill>
                  <a:schemeClr val="dk1"/>
                </a:solidFill>
              </a:rPr>
              <a:t>The manager (=owner) owns 100% of the residual claims on a firm.</a:t>
            </a:r>
            <a:endParaRPr dirty="0">
              <a:solidFill>
                <a:schemeClr val="dk1"/>
              </a:solidFill>
            </a:endParaRPr>
          </a:p>
          <a:p>
            <a:pPr marL="457200" lvl="0" indent="-317182" algn="l" rtl="0">
              <a:spcBef>
                <a:spcPts val="0"/>
              </a:spcBef>
              <a:spcAft>
                <a:spcPts val="0"/>
              </a:spcAft>
              <a:buClr>
                <a:schemeClr val="dk1"/>
              </a:buClr>
              <a:buSzPct val="100000"/>
              <a:buChar char="●"/>
            </a:pPr>
            <a:r>
              <a:rPr lang="ko" dirty="0">
                <a:solidFill>
                  <a:schemeClr val="dk1"/>
                </a:solidFill>
              </a:rPr>
              <a:t>The manager will make decisions that maximize her own utility (both pecuniary </a:t>
            </a:r>
            <a:r>
              <a:rPr lang="en-US" altLang="ko" dirty="0">
                <a:solidFill>
                  <a:schemeClr val="dk1"/>
                </a:solidFill>
              </a:rPr>
              <a:t>       </a:t>
            </a:r>
            <a:r>
              <a:rPr lang="ko" dirty="0">
                <a:solidFill>
                  <a:schemeClr val="dk1"/>
                </a:solidFill>
              </a:rPr>
              <a:t>and non-pecuniary).</a:t>
            </a:r>
            <a:endParaRPr dirty="0">
              <a:solidFill>
                <a:schemeClr val="dk1"/>
              </a:solidFill>
            </a:endParaRPr>
          </a:p>
          <a:p>
            <a:pPr marL="457200" lvl="0" indent="-317182" algn="l" rtl="0">
              <a:spcBef>
                <a:spcPts val="0"/>
              </a:spcBef>
              <a:spcAft>
                <a:spcPts val="0"/>
              </a:spcAft>
              <a:buClr>
                <a:schemeClr val="dk1"/>
              </a:buClr>
              <a:buSzPct val="100000"/>
              <a:buChar char="●"/>
            </a:pPr>
            <a:r>
              <a:rPr lang="ko" dirty="0">
                <a:solidFill>
                  <a:schemeClr val="dk1"/>
                </a:solidFill>
              </a:rPr>
              <a:t>the optimum mix (in the absence of taxes) of the pecuniary and non-pecuniary utilities (benefits) is achieved when the marginal utility from an </a:t>
            </a:r>
            <a:r>
              <a:rPr lang="ko" b="1" dirty="0">
                <a:solidFill>
                  <a:schemeClr val="dk1"/>
                </a:solidFill>
              </a:rPr>
              <a:t>additional dollar of expenditure </a:t>
            </a:r>
            <a:r>
              <a:rPr lang="ko" dirty="0">
                <a:solidFill>
                  <a:schemeClr val="dk1"/>
                </a:solidFill>
              </a:rPr>
              <a:t>is equal for each non-pecuniary item and equal to the marginal utility from an </a:t>
            </a:r>
            <a:r>
              <a:rPr lang="ko" b="1" dirty="0">
                <a:solidFill>
                  <a:schemeClr val="dk1"/>
                </a:solidFill>
              </a:rPr>
              <a:t>additional dollar of after</a:t>
            </a:r>
            <a:r>
              <a:rPr lang="en-US" altLang="ko" b="1" dirty="0">
                <a:solidFill>
                  <a:schemeClr val="dk1"/>
                </a:solidFill>
              </a:rPr>
              <a:t>-</a:t>
            </a:r>
            <a:r>
              <a:rPr lang="ko" b="1" dirty="0">
                <a:solidFill>
                  <a:schemeClr val="dk1"/>
                </a:solidFill>
              </a:rPr>
              <a:t>tax purchasing power</a:t>
            </a:r>
            <a:r>
              <a:rPr lang="ko" dirty="0">
                <a:solidFill>
                  <a:schemeClr val="dk1"/>
                </a:solidFill>
              </a:rPr>
              <a:t> (wealth)</a:t>
            </a:r>
            <a:endParaRPr dirty="0">
              <a:solidFill>
                <a:schemeClr val="dk1"/>
              </a:solidFill>
            </a:endParaRPr>
          </a:p>
        </p:txBody>
      </p:sp>
      <p:sp>
        <p:nvSpPr>
          <p:cNvPr id="111" name="Google Shape;111;p19"/>
          <p:cNvSpPr txBox="1">
            <a:spLocks noGrp="1"/>
          </p:cNvSpPr>
          <p:nvPr>
            <p:ph type="body" idx="1"/>
          </p:nvPr>
        </p:nvSpPr>
        <p:spPr>
          <a:xfrm>
            <a:off x="4128600" y="1152475"/>
            <a:ext cx="4845900" cy="38025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Clr>
                <a:schemeClr val="dk1"/>
              </a:buClr>
              <a:buSzPct val="61111"/>
              <a:buFont typeface="Arial"/>
              <a:buNone/>
            </a:pPr>
            <a:r>
              <a:rPr lang="ko" b="1" dirty="0">
                <a:solidFill>
                  <a:schemeClr val="dk1"/>
                </a:solidFill>
              </a:rPr>
              <a:t>CASE2: Owner-manager sells equity to outside shareholders</a:t>
            </a:r>
            <a:endParaRPr b="1" dirty="0">
              <a:solidFill>
                <a:schemeClr val="dk1"/>
              </a:solidFill>
            </a:endParaRPr>
          </a:p>
          <a:p>
            <a:pPr marL="457200" lvl="0" indent="-317182" algn="l" rtl="0">
              <a:spcBef>
                <a:spcPts val="1200"/>
              </a:spcBef>
              <a:spcAft>
                <a:spcPts val="0"/>
              </a:spcAft>
              <a:buClr>
                <a:schemeClr val="dk1"/>
              </a:buClr>
              <a:buSzPct val="100000"/>
              <a:buChar char="●"/>
            </a:pPr>
            <a:r>
              <a:rPr lang="ko" dirty="0">
                <a:solidFill>
                  <a:schemeClr val="dk1"/>
                </a:solidFill>
              </a:rPr>
              <a:t>divergence between two parties’ interests will incur agency costs.</a:t>
            </a:r>
            <a:endParaRPr dirty="0">
              <a:solidFill>
                <a:schemeClr val="dk1"/>
              </a:solidFill>
            </a:endParaRPr>
          </a:p>
          <a:p>
            <a:pPr marL="457200" lvl="0" indent="-317182" algn="l" rtl="0">
              <a:spcBef>
                <a:spcPts val="0"/>
              </a:spcBef>
              <a:spcAft>
                <a:spcPts val="0"/>
              </a:spcAft>
              <a:buClr>
                <a:schemeClr val="dk1"/>
              </a:buClr>
              <a:buSzPct val="100000"/>
              <a:buChar char="●"/>
            </a:pPr>
            <a:r>
              <a:rPr lang="ko" dirty="0">
                <a:solidFill>
                  <a:schemeClr val="dk1"/>
                </a:solidFill>
              </a:rPr>
              <a:t>If the manager owns 95% of the stock, he will expend resources until the marginal utility from </a:t>
            </a:r>
            <a:r>
              <a:rPr lang="ko" b="1" dirty="0">
                <a:solidFill>
                  <a:schemeClr val="dk1"/>
                </a:solidFill>
              </a:rPr>
              <a:t>1 dollar of expenditure </a:t>
            </a:r>
            <a:r>
              <a:rPr lang="ko" dirty="0">
                <a:solidFill>
                  <a:schemeClr val="dk1"/>
                </a:solidFill>
              </a:rPr>
              <a:t>equals the marginal utility of an </a:t>
            </a:r>
            <a:r>
              <a:rPr lang="ko" b="1" dirty="0">
                <a:solidFill>
                  <a:srgbClr val="0000FF"/>
                </a:solidFill>
              </a:rPr>
              <a:t>additional 95 cents in general purchasing power</a:t>
            </a:r>
            <a:r>
              <a:rPr lang="ko" dirty="0">
                <a:solidFill>
                  <a:srgbClr val="0000FF"/>
                </a:solidFill>
              </a:rPr>
              <a:t> </a:t>
            </a:r>
            <a:r>
              <a:rPr lang="ko" dirty="0">
                <a:solidFill>
                  <a:schemeClr val="dk1"/>
                </a:solidFill>
              </a:rPr>
              <a:t>(his share of wealth reduction), and</a:t>
            </a:r>
            <a:r>
              <a:rPr lang="ko" dirty="0">
                <a:solidFill>
                  <a:srgbClr val="1155CC"/>
                </a:solidFill>
              </a:rPr>
              <a:t> </a:t>
            </a:r>
            <a:r>
              <a:rPr lang="ko" dirty="0">
                <a:solidFill>
                  <a:srgbClr val="0000FF"/>
                </a:solidFill>
              </a:rPr>
              <a:t>not one dollar.</a:t>
            </a:r>
            <a:endParaRPr dirty="0">
              <a:solidFill>
                <a:srgbClr val="0000FF"/>
              </a:solidFill>
            </a:endParaRPr>
          </a:p>
          <a:p>
            <a:pPr marL="457200" lvl="0" indent="-317182" algn="l" rtl="0">
              <a:spcBef>
                <a:spcPts val="0"/>
              </a:spcBef>
              <a:spcAft>
                <a:spcPts val="0"/>
              </a:spcAft>
              <a:buClr>
                <a:srgbClr val="000000"/>
              </a:buClr>
              <a:buSzPct val="100000"/>
              <a:buChar char="●"/>
            </a:pPr>
            <a:r>
              <a:rPr lang="ko" b="1" dirty="0">
                <a:solidFill>
                  <a:srgbClr val="000000"/>
                </a:solidFill>
              </a:rPr>
              <a:t>As the owner-manager’s fraction of the equity falls, he will be encouraged to spend more resources. Also, the minority shareholders will expend more resources for monitoring the manager’s behavior</a:t>
            </a:r>
            <a:endParaRPr b="1" dirty="0">
              <a:solidFill>
                <a:srgbClr val="000000"/>
              </a:solidFill>
            </a:endParaRPr>
          </a:p>
          <a:p>
            <a:pPr marL="457200" lvl="0" indent="-317182" algn="l" rtl="0">
              <a:spcBef>
                <a:spcPts val="0"/>
              </a:spcBef>
              <a:spcAft>
                <a:spcPts val="0"/>
              </a:spcAft>
              <a:buClr>
                <a:srgbClr val="000000"/>
              </a:buClr>
              <a:buSzPct val="100000"/>
              <a:buChar char="●"/>
            </a:pPr>
            <a:r>
              <a:rPr lang="ko" b="1" i="1" dirty="0">
                <a:solidFill>
                  <a:srgbClr val="000000"/>
                </a:solidFill>
              </a:rPr>
              <a:t>Thus, the wealth costs to the owner of obtaining additional cash in equity markets rise as his fractional ownership of the firm’s wealth fails.</a:t>
            </a:r>
            <a:endParaRPr b="1" i="1" dirty="0">
              <a:solidFill>
                <a:srgbClr val="000000"/>
              </a:solidFill>
            </a:endParaRPr>
          </a:p>
        </p:txBody>
      </p:sp>
      <p:grpSp>
        <p:nvGrpSpPr>
          <p:cNvPr id="112" name="Google Shape;112;p19"/>
          <p:cNvGrpSpPr/>
          <p:nvPr/>
        </p:nvGrpSpPr>
        <p:grpSpPr>
          <a:xfrm>
            <a:off x="647402" y="96266"/>
            <a:ext cx="7839882" cy="421167"/>
            <a:chOff x="647402" y="96266"/>
            <a:chExt cx="7839882" cy="421167"/>
          </a:xfrm>
        </p:grpSpPr>
        <p:sp>
          <p:nvSpPr>
            <p:cNvPr id="113" name="Google Shape;113;p19"/>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14" name="Google Shape;114;p19"/>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15" name="Google Shape;115;p19"/>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16" name="Google Shape;116;p19"/>
            <p:cNvSpPr/>
            <p:nvPr/>
          </p:nvSpPr>
          <p:spPr>
            <a:xfrm>
              <a:off x="4685725" y="9627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17" name="Google Shape;117;p19"/>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ko" b="1" dirty="0"/>
              <a:t>Theorem: How does it affect agency costs?</a:t>
            </a:r>
            <a:endParaRPr b="1" dirty="0"/>
          </a:p>
        </p:txBody>
      </p:sp>
      <p:sp>
        <p:nvSpPr>
          <p:cNvPr id="123" name="Google Shape;123;p20"/>
          <p:cNvSpPr txBox="1">
            <a:spLocks noGrp="1"/>
          </p:cNvSpPr>
          <p:nvPr>
            <p:ph type="body" idx="1"/>
          </p:nvPr>
        </p:nvSpPr>
        <p:spPr>
          <a:xfrm>
            <a:off x="311700" y="1152475"/>
            <a:ext cx="8520600" cy="3796514"/>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ko" dirty="0">
                <a:solidFill>
                  <a:schemeClr val="dk1"/>
                </a:solidFill>
              </a:rPr>
              <a:t>In the case the owner-manager takes a proportion (a) of the firm’s value,</a:t>
            </a:r>
            <a:endParaRPr dirty="0">
              <a:solidFill>
                <a:schemeClr val="dk1"/>
              </a:solidFill>
            </a:endParaRPr>
          </a:p>
          <a:p>
            <a:pPr marL="457200" lvl="0" indent="-342900" algn="l" rtl="0">
              <a:spcBef>
                <a:spcPts val="1200"/>
              </a:spcBef>
              <a:spcAft>
                <a:spcPts val="0"/>
              </a:spcAft>
              <a:buClr>
                <a:schemeClr val="dk1"/>
              </a:buClr>
              <a:buSzPts val="1800"/>
              <a:buChar char="●"/>
            </a:pPr>
            <a:r>
              <a:rPr lang="ko" dirty="0">
                <a:solidFill>
                  <a:schemeClr val="dk1"/>
                </a:solidFill>
              </a:rPr>
              <a:t>For a claim on the firm of (1-a), </a:t>
            </a:r>
            <a:r>
              <a:rPr lang="ko" b="1" dirty="0">
                <a:solidFill>
                  <a:schemeClr val="dk1"/>
                </a:solidFill>
              </a:rPr>
              <a:t>the outsider will pay only (1-a) times the value he expects the firm to have</a:t>
            </a:r>
            <a:r>
              <a:rPr lang="ko" dirty="0">
                <a:solidFill>
                  <a:schemeClr val="dk1"/>
                </a:solidFill>
              </a:rPr>
              <a:t>, given the induced change in the behavior of the owner-manager.</a:t>
            </a:r>
            <a:br>
              <a:rPr lang="ko" dirty="0">
                <a:solidFill>
                  <a:schemeClr val="dk1"/>
                </a:solidFill>
              </a:rPr>
            </a:br>
            <a:r>
              <a:rPr lang="ko" b="1" u="sng" dirty="0">
                <a:solidFill>
                  <a:srgbClr val="0000FF"/>
                </a:solidFill>
              </a:rPr>
              <a:t>→ The agent (manager) bears the agency costs of equity</a:t>
            </a:r>
            <a:endParaRPr b="1" u="sng" dirty="0">
              <a:solidFill>
                <a:srgbClr val="0000FF"/>
              </a:solidFill>
            </a:endParaRPr>
          </a:p>
          <a:p>
            <a:pPr marL="457200" lvl="0" indent="-342900" algn="l" rtl="0">
              <a:spcBef>
                <a:spcPts val="0"/>
              </a:spcBef>
              <a:spcAft>
                <a:spcPts val="0"/>
              </a:spcAft>
              <a:buClr>
                <a:schemeClr val="dk1"/>
              </a:buClr>
              <a:buSzPts val="1800"/>
              <a:buChar char="●"/>
            </a:pPr>
            <a:endParaRPr lang="en-US" altLang="ko" dirty="0">
              <a:solidFill>
                <a:schemeClr val="dk1"/>
              </a:solidFill>
            </a:endParaRPr>
          </a:p>
          <a:p>
            <a:pPr marL="457200" lvl="0" indent="-342900" algn="l" rtl="0">
              <a:spcBef>
                <a:spcPts val="0"/>
              </a:spcBef>
              <a:spcAft>
                <a:spcPts val="0"/>
              </a:spcAft>
              <a:buClr>
                <a:schemeClr val="dk1"/>
              </a:buClr>
              <a:buSzPts val="1800"/>
              <a:buChar char="●"/>
            </a:pPr>
            <a:r>
              <a:rPr lang="ko" dirty="0">
                <a:solidFill>
                  <a:schemeClr val="dk1"/>
                </a:solidFill>
              </a:rPr>
              <a:t>Why? In selling equity shares, prospective buyers will realize the agency problem makes the shares worth less</a:t>
            </a:r>
            <a:r>
              <a:rPr lang="en-US" altLang="ko" dirty="0">
                <a:solidFill>
                  <a:schemeClr val="dk1"/>
                </a:solidFill>
              </a:rPr>
              <a:t> </a:t>
            </a:r>
            <a:r>
              <a:rPr lang="ko" dirty="0">
                <a:solidFill>
                  <a:schemeClr val="dk1"/>
                </a:solidFill>
              </a:rPr>
              <a:t>and will pay less for them. They will </a:t>
            </a:r>
            <a:r>
              <a:rPr lang="en-US" altLang="ko" dirty="0">
                <a:solidFill>
                  <a:schemeClr val="dk1"/>
                </a:solidFill>
              </a:rPr>
              <a:t>consider</a:t>
            </a:r>
            <a:r>
              <a:rPr lang="ko" dirty="0">
                <a:solidFill>
                  <a:schemeClr val="dk1"/>
                </a:solidFill>
              </a:rPr>
              <a:t> the firm's value given the new ownership structure.</a:t>
            </a:r>
            <a:br>
              <a:rPr lang="ko" dirty="0">
                <a:solidFill>
                  <a:schemeClr val="dk1"/>
                </a:solidFill>
              </a:rPr>
            </a:br>
            <a:r>
              <a:rPr lang="ko" dirty="0">
                <a:solidFill>
                  <a:schemeClr val="dk1"/>
                </a:solidFill>
              </a:rPr>
              <a:t>So</a:t>
            </a:r>
            <a:r>
              <a:rPr lang="en-US" altLang="ko" dirty="0">
                <a:solidFill>
                  <a:schemeClr val="dk1"/>
                </a:solidFill>
              </a:rPr>
              <a:t>,</a:t>
            </a:r>
            <a:r>
              <a:rPr lang="ko" dirty="0">
                <a:solidFill>
                  <a:schemeClr val="dk1"/>
                </a:solidFill>
              </a:rPr>
              <a:t> it is in the agent's interest to devise a contract that limits the agency costs of equity.</a:t>
            </a:r>
            <a:endParaRPr dirty="0">
              <a:solidFill>
                <a:schemeClr val="dk1"/>
              </a:solidFill>
            </a:endParaRPr>
          </a:p>
        </p:txBody>
      </p:sp>
      <p:grpSp>
        <p:nvGrpSpPr>
          <p:cNvPr id="124" name="Google Shape;124;p20"/>
          <p:cNvGrpSpPr/>
          <p:nvPr/>
        </p:nvGrpSpPr>
        <p:grpSpPr>
          <a:xfrm>
            <a:off x="647402" y="96266"/>
            <a:ext cx="7839882" cy="421167"/>
            <a:chOff x="647402" y="96266"/>
            <a:chExt cx="7839882" cy="421167"/>
          </a:xfrm>
        </p:grpSpPr>
        <p:sp>
          <p:nvSpPr>
            <p:cNvPr id="125" name="Google Shape;125;p20"/>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26" name="Google Shape;126;p20"/>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27" name="Google Shape;127;p20"/>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28" name="Google Shape;128;p20"/>
            <p:cNvSpPr/>
            <p:nvPr/>
          </p:nvSpPr>
          <p:spPr>
            <a:xfrm>
              <a:off x="4685725" y="9627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29" name="Google Shape;129;p20"/>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0" y="5974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b="1" dirty="0"/>
              <a:t>Bottom line</a:t>
            </a:r>
            <a:endParaRPr b="1" dirty="0"/>
          </a:p>
        </p:txBody>
      </p:sp>
      <p:sp>
        <p:nvSpPr>
          <p:cNvPr id="135" name="Google Shape;13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US" altLang="ko" b="1" dirty="0">
                <a:solidFill>
                  <a:schemeClr val="dk1"/>
                </a:solidFill>
              </a:rPr>
              <a:t>A</a:t>
            </a:r>
            <a:r>
              <a:rPr lang="ko" b="1" dirty="0">
                <a:solidFill>
                  <a:schemeClr val="dk1"/>
                </a:solidFill>
              </a:rPr>
              <a:t>gency cost is non-zero </a:t>
            </a:r>
            <a:r>
              <a:rPr lang="ko" dirty="0">
                <a:solidFill>
                  <a:schemeClr val="dk1"/>
                </a:solidFill>
              </a:rPr>
              <a:t>(there are costs related to the separation of ownership and control)</a:t>
            </a:r>
            <a:endParaRPr lang="en-US" altLang="ko" dirty="0">
              <a:solidFill>
                <a:schemeClr val="dk1"/>
              </a:solidFill>
            </a:endParaRPr>
          </a:p>
          <a:p>
            <a:pPr marL="457200" lvl="0" indent="-342900" algn="l" rtl="0">
              <a:spcBef>
                <a:spcPts val="0"/>
              </a:spcBef>
              <a:spcAft>
                <a:spcPts val="0"/>
              </a:spcAft>
              <a:buClr>
                <a:schemeClr val="dk1"/>
              </a:buClr>
              <a:buSzPts val="1800"/>
              <a:buChar char="●"/>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dirty="0">
                <a:solidFill>
                  <a:schemeClr val="dk1"/>
                </a:solidFill>
              </a:rPr>
              <a:t>A</a:t>
            </a:r>
            <a:r>
              <a:rPr lang="ko" dirty="0">
                <a:solidFill>
                  <a:schemeClr val="dk1"/>
                </a:solidFill>
              </a:rPr>
              <a:t>gency relationship is non-optimal</a:t>
            </a:r>
            <a:endParaRPr dirty="0">
              <a:solidFill>
                <a:schemeClr val="dk1"/>
              </a:solidFill>
            </a:endParaRPr>
          </a:p>
          <a:p>
            <a:pPr lvl="1" indent="-342900">
              <a:buClr>
                <a:schemeClr val="dk1"/>
              </a:buClr>
              <a:buSzPts val="1800"/>
              <a:buChar char="●"/>
            </a:pPr>
            <a:r>
              <a:rPr lang="en-US" altLang="ko" sz="1600" dirty="0">
                <a:solidFill>
                  <a:schemeClr val="dk1"/>
                </a:solidFill>
              </a:rPr>
              <a:t>T</a:t>
            </a:r>
            <a:r>
              <a:rPr lang="ko" sz="1600" dirty="0">
                <a:solidFill>
                  <a:schemeClr val="dk1"/>
                </a:solidFill>
              </a:rPr>
              <a:t>he first</a:t>
            </a:r>
            <a:r>
              <a:rPr lang="en-US" altLang="ko" sz="1600" dirty="0">
                <a:solidFill>
                  <a:schemeClr val="dk1"/>
                </a:solidFill>
              </a:rPr>
              <a:t>-best</a:t>
            </a:r>
            <a:r>
              <a:rPr lang="ko" sz="1600" dirty="0">
                <a:solidFill>
                  <a:schemeClr val="dk1"/>
                </a:solidFill>
              </a:rPr>
              <a:t> world is no</a:t>
            </a:r>
            <a:r>
              <a:rPr lang="en-US" altLang="ko" sz="1600" dirty="0">
                <a:solidFill>
                  <a:schemeClr val="dk1"/>
                </a:solidFill>
              </a:rPr>
              <a:t>t obtainable</a:t>
            </a:r>
          </a:p>
          <a:p>
            <a:pPr marL="571500" lvl="1" indent="0">
              <a:buClr>
                <a:schemeClr val="dk1"/>
              </a:buClr>
              <a:buSzPts val="1800"/>
              <a:buNone/>
            </a:pPr>
            <a:endParaRPr dirty="0">
              <a:solidFill>
                <a:schemeClr val="dk1"/>
              </a:solidFill>
            </a:endParaRPr>
          </a:p>
          <a:p>
            <a:pPr marL="457200" lvl="0" indent="-342900" algn="l" rtl="0">
              <a:spcBef>
                <a:spcPts val="0"/>
              </a:spcBef>
              <a:spcAft>
                <a:spcPts val="0"/>
              </a:spcAft>
              <a:buClr>
                <a:schemeClr val="dk1"/>
              </a:buClr>
              <a:buSzPts val="1800"/>
              <a:buChar char="●"/>
            </a:pPr>
            <a:r>
              <a:rPr lang="en-US" altLang="ko" b="1" dirty="0">
                <a:solidFill>
                  <a:schemeClr val="dk1"/>
                </a:solidFill>
              </a:rPr>
              <a:t>A</a:t>
            </a:r>
            <a:r>
              <a:rPr lang="ko" b="1" dirty="0">
                <a:solidFill>
                  <a:schemeClr val="dk1"/>
                </a:solidFill>
              </a:rPr>
              <a:t> manager in a firm will choose a</a:t>
            </a:r>
            <a:r>
              <a:rPr lang="en-US" altLang="ko" b="1" dirty="0">
                <a:solidFill>
                  <a:schemeClr val="dk1"/>
                </a:solidFill>
              </a:rPr>
              <a:t> </a:t>
            </a:r>
            <a:r>
              <a:rPr lang="en-US" altLang="ko" b="1" dirty="0">
                <a:solidFill>
                  <a:srgbClr val="7030A0"/>
                </a:solidFill>
              </a:rPr>
              <a:t>(second-best)</a:t>
            </a:r>
            <a:r>
              <a:rPr lang="ko" b="1" dirty="0">
                <a:solidFill>
                  <a:srgbClr val="7030A0"/>
                </a:solidFill>
              </a:rPr>
              <a:t> </a:t>
            </a:r>
            <a:r>
              <a:rPr lang="ko" b="1" dirty="0">
                <a:solidFill>
                  <a:schemeClr val="dk1"/>
                </a:solidFill>
              </a:rPr>
              <a:t>set of activities for the firm so that the total value of the firm is LESS than it would be if he/she were the sole owner. </a:t>
            </a:r>
            <a:r>
              <a:rPr lang="ko" dirty="0">
                <a:solidFill>
                  <a:schemeClr val="dk1"/>
                </a:solidFill>
              </a:rPr>
              <a:t>This</a:t>
            </a:r>
            <a:r>
              <a:rPr lang="en-US" altLang="ko" dirty="0">
                <a:solidFill>
                  <a:schemeClr val="dk1"/>
                </a:solidFill>
              </a:rPr>
              <a:t> outcome</a:t>
            </a:r>
            <a:r>
              <a:rPr lang="ko" dirty="0">
                <a:solidFill>
                  <a:schemeClr val="dk1"/>
                </a:solidFill>
              </a:rPr>
              <a:t> is independent of whether the firm operates in monopolistic or competitive product markets.</a:t>
            </a:r>
            <a:endParaRPr dirty="0">
              <a:solidFill>
                <a:schemeClr val="dk1"/>
              </a:solidFill>
            </a:endParaRPr>
          </a:p>
        </p:txBody>
      </p:sp>
      <p:grpSp>
        <p:nvGrpSpPr>
          <p:cNvPr id="136" name="Google Shape;136;p21"/>
          <p:cNvGrpSpPr/>
          <p:nvPr/>
        </p:nvGrpSpPr>
        <p:grpSpPr>
          <a:xfrm>
            <a:off x="647402" y="96266"/>
            <a:ext cx="7839882" cy="421167"/>
            <a:chOff x="647402" y="96266"/>
            <a:chExt cx="7839882" cy="421167"/>
          </a:xfrm>
        </p:grpSpPr>
        <p:sp>
          <p:nvSpPr>
            <p:cNvPr id="137" name="Google Shape;137;p21"/>
            <p:cNvSpPr/>
            <p:nvPr/>
          </p:nvSpPr>
          <p:spPr>
            <a:xfrm>
              <a:off x="647402"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property rights</a:t>
              </a:r>
              <a:endParaRPr sz="1300"/>
            </a:p>
          </p:txBody>
        </p:sp>
        <p:sp>
          <p:nvSpPr>
            <p:cNvPr id="138" name="Google Shape;138;p21"/>
            <p:cNvSpPr/>
            <p:nvPr/>
          </p:nvSpPr>
          <p:spPr>
            <a:xfrm>
              <a:off x="3299075" y="96275"/>
              <a:ext cx="1386650" cy="42115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agency</a:t>
              </a:r>
              <a:endParaRPr sz="1300"/>
            </a:p>
          </p:txBody>
        </p:sp>
        <p:sp>
          <p:nvSpPr>
            <p:cNvPr id="139" name="Google Shape;139;p21"/>
            <p:cNvSpPr/>
            <p:nvPr/>
          </p:nvSpPr>
          <p:spPr>
            <a:xfrm>
              <a:off x="5910287" y="96266"/>
              <a:ext cx="2576997" cy="421167"/>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Theory of corporate ownership structure</a:t>
              </a:r>
              <a:endParaRPr sz="1300"/>
            </a:p>
          </p:txBody>
        </p:sp>
        <p:sp>
          <p:nvSpPr>
            <p:cNvPr id="140" name="Google Shape;140;p21"/>
            <p:cNvSpPr/>
            <p:nvPr/>
          </p:nvSpPr>
          <p:spPr>
            <a:xfrm>
              <a:off x="4685725" y="96275"/>
              <a:ext cx="1156750" cy="214000"/>
            </a:xfrm>
            <a:prstGeom prst="flowChartProcess">
              <a:avLst/>
            </a:prstGeom>
            <a:solidFill>
              <a:srgbClr val="CCCCCC"/>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equity</a:t>
              </a:r>
              <a:endParaRPr sz="1300"/>
            </a:p>
          </p:txBody>
        </p:sp>
        <p:sp>
          <p:nvSpPr>
            <p:cNvPr id="141" name="Google Shape;141;p21"/>
            <p:cNvSpPr/>
            <p:nvPr/>
          </p:nvSpPr>
          <p:spPr>
            <a:xfrm>
              <a:off x="4685725" y="303425"/>
              <a:ext cx="1156750" cy="214000"/>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ko" sz="1300"/>
                <a:t>debt</a:t>
              </a:r>
              <a:endParaRPr sz="1300"/>
            </a:p>
          </p:txBody>
        </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2251</Words>
  <Application>Microsoft Office PowerPoint</Application>
  <PresentationFormat>On-screen Show (16:9)</PresentationFormat>
  <Paragraphs>197</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Light</vt:lpstr>
      <vt:lpstr> Theory of the firm: Managerial behavior, agency costs and ownership structure</vt:lpstr>
      <vt:lpstr>Objective and Summary</vt:lpstr>
      <vt:lpstr>New definition of the firm</vt:lpstr>
      <vt:lpstr>Theory of property rights </vt:lpstr>
      <vt:lpstr>Theory of agency </vt:lpstr>
      <vt:lpstr>Theory of agency: Focus of this paper</vt:lpstr>
      <vt:lpstr>Agency costs of outside equity </vt:lpstr>
      <vt:lpstr>Theorem: How does it affect agency costs?</vt:lpstr>
      <vt:lpstr>Bottom line</vt:lpstr>
      <vt:lpstr>Agency costs of debt</vt:lpstr>
      <vt:lpstr>Agency costs of debt (Cont’d)</vt:lpstr>
      <vt:lpstr>Agency costs of debt (Cont’d)</vt:lpstr>
      <vt:lpstr>Who bears the agency costs of debt?</vt:lpstr>
      <vt:lpstr>A theory of the corporate ownership structure</vt:lpstr>
      <vt:lpstr>Optimal ratio of outside equity to debt: 2/(2+3)</vt:lpstr>
      <vt:lpstr>Effects of the scale of outside financing: 2+3</vt:lpstr>
      <vt:lpstr>Risk and the demand for outside financing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Theory of the firm: Managerial behavior, agency costs and ownership structure</dc:title>
  <dc:creator>Mahoney, Joseph T</dc:creator>
  <cp:lastModifiedBy>Mahoney, Joseph T</cp:lastModifiedBy>
  <cp:revision>1</cp:revision>
  <dcterms:created xsi:type="dcterms:W3CDTF">2023-02-14T15:59:58Z</dcterms:created>
  <dcterms:modified xsi:type="dcterms:W3CDTF">2023-02-14T16:11:49Z</dcterms:modified>
</cp:coreProperties>
</file>